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68" r:id="rId2"/>
    <p:sldId id="269" r:id="rId3"/>
    <p:sldId id="257" r:id="rId4"/>
    <p:sldId id="258" r:id="rId5"/>
    <p:sldId id="260" r:id="rId6"/>
    <p:sldId id="270" r:id="rId7"/>
    <p:sldId id="271" r:id="rId8"/>
    <p:sldId id="261" r:id="rId9"/>
    <p:sldId id="272" r:id="rId10"/>
    <p:sldId id="259" r:id="rId11"/>
    <p:sldId id="273" r:id="rId12"/>
    <p:sldId id="274" r:id="rId13"/>
    <p:sldId id="275" r:id="rId14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5" d="100"/>
          <a:sy n="145" d="100"/>
        </p:scale>
        <p:origin x="624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58D9B6-A682-40A9-92EA-8A464B182CA3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E4C335A-3685-4DE4-9BEE-02C05C7E5E0F}">
      <dgm:prSet/>
      <dgm:spPr/>
      <dgm:t>
        <a:bodyPr/>
        <a:lstStyle/>
        <a:p>
          <a:r>
            <a:rPr lang="tr-TR"/>
            <a:t>Webscraping</a:t>
          </a:r>
          <a:endParaRPr lang="en-US"/>
        </a:p>
      </dgm:t>
    </dgm:pt>
    <dgm:pt modelId="{8538B71D-5E60-4B42-BD23-22BB8C1D10EA}" type="parTrans" cxnId="{6F1500E1-BD49-4088-A1AB-79F0A5A406B7}">
      <dgm:prSet/>
      <dgm:spPr/>
      <dgm:t>
        <a:bodyPr/>
        <a:lstStyle/>
        <a:p>
          <a:endParaRPr lang="en-US"/>
        </a:p>
      </dgm:t>
    </dgm:pt>
    <dgm:pt modelId="{A01DE866-F477-46FA-8354-E4712A5828D5}" type="sibTrans" cxnId="{6F1500E1-BD49-4088-A1AB-79F0A5A406B7}">
      <dgm:prSet/>
      <dgm:spPr/>
      <dgm:t>
        <a:bodyPr/>
        <a:lstStyle/>
        <a:p>
          <a:endParaRPr lang="en-US"/>
        </a:p>
      </dgm:t>
    </dgm:pt>
    <dgm:pt modelId="{72A35F91-67C1-4168-88B3-61D078619E33}">
      <dgm:prSet/>
      <dgm:spPr/>
      <dgm:t>
        <a:bodyPr/>
        <a:lstStyle/>
        <a:p>
          <a:r>
            <a:rPr lang="tr-TR"/>
            <a:t>Data Cleaning – EDA</a:t>
          </a:r>
          <a:endParaRPr lang="en-US"/>
        </a:p>
      </dgm:t>
    </dgm:pt>
    <dgm:pt modelId="{DFBA7DF5-7DA0-4625-85E1-DE5BBC02F161}" type="parTrans" cxnId="{5C2D9B1A-97C4-4042-8F07-40D20D8D91F1}">
      <dgm:prSet/>
      <dgm:spPr/>
      <dgm:t>
        <a:bodyPr/>
        <a:lstStyle/>
        <a:p>
          <a:endParaRPr lang="en-US"/>
        </a:p>
      </dgm:t>
    </dgm:pt>
    <dgm:pt modelId="{F1BBEFCB-F55C-4DCA-A281-DCE3A115DCDD}" type="sibTrans" cxnId="{5C2D9B1A-97C4-4042-8F07-40D20D8D91F1}">
      <dgm:prSet/>
      <dgm:spPr/>
      <dgm:t>
        <a:bodyPr/>
        <a:lstStyle/>
        <a:p>
          <a:endParaRPr lang="en-US"/>
        </a:p>
      </dgm:t>
    </dgm:pt>
    <dgm:pt modelId="{F02F853F-B152-400C-8002-B88CDCD50D46}">
      <dgm:prSet/>
      <dgm:spPr/>
      <dgm:t>
        <a:bodyPr/>
        <a:lstStyle/>
        <a:p>
          <a:r>
            <a:rPr lang="tr-TR"/>
            <a:t>Linear Regression Model</a:t>
          </a:r>
          <a:endParaRPr lang="en-US"/>
        </a:p>
      </dgm:t>
    </dgm:pt>
    <dgm:pt modelId="{4149A839-E5B6-4203-B557-0DECDE677C5C}" type="parTrans" cxnId="{B6B08A17-73FF-4AD2-8F2E-B7D00E2A7826}">
      <dgm:prSet/>
      <dgm:spPr/>
      <dgm:t>
        <a:bodyPr/>
        <a:lstStyle/>
        <a:p>
          <a:endParaRPr lang="en-US"/>
        </a:p>
      </dgm:t>
    </dgm:pt>
    <dgm:pt modelId="{3C922C8B-49B3-4EEA-885F-EEB1926362B6}" type="sibTrans" cxnId="{B6B08A17-73FF-4AD2-8F2E-B7D00E2A7826}">
      <dgm:prSet/>
      <dgm:spPr/>
      <dgm:t>
        <a:bodyPr/>
        <a:lstStyle/>
        <a:p>
          <a:endParaRPr lang="en-US"/>
        </a:p>
      </dgm:t>
    </dgm:pt>
    <dgm:pt modelId="{7421BA75-6848-41D3-B704-EBFE44CEC363}">
      <dgm:prSet/>
      <dgm:spPr/>
      <dgm:t>
        <a:bodyPr/>
        <a:lstStyle/>
        <a:p>
          <a:r>
            <a:rPr lang="en-US"/>
            <a:t>Conclusion</a:t>
          </a:r>
        </a:p>
      </dgm:t>
    </dgm:pt>
    <dgm:pt modelId="{09D25DF9-EA8C-4969-A580-B87C64F08B27}" type="parTrans" cxnId="{3AE7D998-E8DD-4DE6-8170-86F67B336D72}">
      <dgm:prSet/>
      <dgm:spPr/>
      <dgm:t>
        <a:bodyPr/>
        <a:lstStyle/>
        <a:p>
          <a:endParaRPr lang="en-US"/>
        </a:p>
      </dgm:t>
    </dgm:pt>
    <dgm:pt modelId="{B25BB1D2-0FA2-46FB-9A2F-7F1F84F2A2F1}" type="sibTrans" cxnId="{3AE7D998-E8DD-4DE6-8170-86F67B336D72}">
      <dgm:prSet/>
      <dgm:spPr/>
      <dgm:t>
        <a:bodyPr/>
        <a:lstStyle/>
        <a:p>
          <a:endParaRPr lang="en-US"/>
        </a:p>
      </dgm:t>
    </dgm:pt>
    <dgm:pt modelId="{EC315095-78BB-AA4B-B22E-55DDD179123B}" type="pres">
      <dgm:prSet presAssocID="{CA58D9B6-A682-40A9-92EA-8A464B182CA3}" presName="outerComposite" presStyleCnt="0">
        <dgm:presLayoutVars>
          <dgm:chMax val="5"/>
          <dgm:dir/>
          <dgm:resizeHandles val="exact"/>
        </dgm:presLayoutVars>
      </dgm:prSet>
      <dgm:spPr/>
    </dgm:pt>
    <dgm:pt modelId="{A96AD343-E9B4-9E49-B8AD-61824B4FA45C}" type="pres">
      <dgm:prSet presAssocID="{CA58D9B6-A682-40A9-92EA-8A464B182CA3}" presName="dummyMaxCanvas" presStyleCnt="0">
        <dgm:presLayoutVars/>
      </dgm:prSet>
      <dgm:spPr/>
    </dgm:pt>
    <dgm:pt modelId="{11B0BAE7-02C4-4550-B0EC-E7D44C89CDF6}" type="pres">
      <dgm:prSet presAssocID="{CA58D9B6-A682-40A9-92EA-8A464B182CA3}" presName="FourNodes_1" presStyleLbl="node1" presStyleIdx="0" presStyleCnt="4">
        <dgm:presLayoutVars>
          <dgm:bulletEnabled val="1"/>
        </dgm:presLayoutVars>
      </dgm:prSet>
      <dgm:spPr/>
    </dgm:pt>
    <dgm:pt modelId="{E6BB8438-265E-49C2-9286-AE7A3F018C31}" type="pres">
      <dgm:prSet presAssocID="{CA58D9B6-A682-40A9-92EA-8A464B182CA3}" presName="FourNodes_2" presStyleLbl="node1" presStyleIdx="1" presStyleCnt="4">
        <dgm:presLayoutVars>
          <dgm:bulletEnabled val="1"/>
        </dgm:presLayoutVars>
      </dgm:prSet>
      <dgm:spPr/>
    </dgm:pt>
    <dgm:pt modelId="{24BCC10F-83B4-4875-A477-E55CA516ED4F}" type="pres">
      <dgm:prSet presAssocID="{CA58D9B6-A682-40A9-92EA-8A464B182CA3}" presName="FourNodes_3" presStyleLbl="node1" presStyleIdx="2" presStyleCnt="4">
        <dgm:presLayoutVars>
          <dgm:bulletEnabled val="1"/>
        </dgm:presLayoutVars>
      </dgm:prSet>
      <dgm:spPr/>
    </dgm:pt>
    <dgm:pt modelId="{AE6D4349-981C-4167-9D82-13E6409548D8}" type="pres">
      <dgm:prSet presAssocID="{CA58D9B6-A682-40A9-92EA-8A464B182CA3}" presName="FourNodes_4" presStyleLbl="node1" presStyleIdx="3" presStyleCnt="4">
        <dgm:presLayoutVars>
          <dgm:bulletEnabled val="1"/>
        </dgm:presLayoutVars>
      </dgm:prSet>
      <dgm:spPr/>
    </dgm:pt>
    <dgm:pt modelId="{E6F81B69-7A8A-428C-8CDC-5BAAE5117183}" type="pres">
      <dgm:prSet presAssocID="{CA58D9B6-A682-40A9-92EA-8A464B182CA3}" presName="FourConn_1-2" presStyleLbl="fgAccFollowNode1" presStyleIdx="0" presStyleCnt="3">
        <dgm:presLayoutVars>
          <dgm:bulletEnabled val="1"/>
        </dgm:presLayoutVars>
      </dgm:prSet>
      <dgm:spPr/>
    </dgm:pt>
    <dgm:pt modelId="{2AA42225-2CC1-402F-9C86-B98D9E0DC27A}" type="pres">
      <dgm:prSet presAssocID="{CA58D9B6-A682-40A9-92EA-8A464B182CA3}" presName="FourConn_2-3" presStyleLbl="fgAccFollowNode1" presStyleIdx="1" presStyleCnt="3">
        <dgm:presLayoutVars>
          <dgm:bulletEnabled val="1"/>
        </dgm:presLayoutVars>
      </dgm:prSet>
      <dgm:spPr/>
    </dgm:pt>
    <dgm:pt modelId="{093A5BD0-AF23-4904-B9A6-46DA38DE48E6}" type="pres">
      <dgm:prSet presAssocID="{CA58D9B6-A682-40A9-92EA-8A464B182CA3}" presName="FourConn_3-4" presStyleLbl="fgAccFollowNode1" presStyleIdx="2" presStyleCnt="3">
        <dgm:presLayoutVars>
          <dgm:bulletEnabled val="1"/>
        </dgm:presLayoutVars>
      </dgm:prSet>
      <dgm:spPr/>
    </dgm:pt>
    <dgm:pt modelId="{C98512E4-FDA5-4A95-BA61-CA6F9861E3B3}" type="pres">
      <dgm:prSet presAssocID="{CA58D9B6-A682-40A9-92EA-8A464B182CA3}" presName="FourNodes_1_text" presStyleLbl="node1" presStyleIdx="3" presStyleCnt="4">
        <dgm:presLayoutVars>
          <dgm:bulletEnabled val="1"/>
        </dgm:presLayoutVars>
      </dgm:prSet>
      <dgm:spPr/>
    </dgm:pt>
    <dgm:pt modelId="{C5273B87-E3EA-4550-80A6-C58BBC0A5780}" type="pres">
      <dgm:prSet presAssocID="{CA58D9B6-A682-40A9-92EA-8A464B182CA3}" presName="FourNodes_2_text" presStyleLbl="node1" presStyleIdx="3" presStyleCnt="4">
        <dgm:presLayoutVars>
          <dgm:bulletEnabled val="1"/>
        </dgm:presLayoutVars>
      </dgm:prSet>
      <dgm:spPr/>
    </dgm:pt>
    <dgm:pt modelId="{7589563B-3D33-45B4-94DD-092D734F4490}" type="pres">
      <dgm:prSet presAssocID="{CA58D9B6-A682-40A9-92EA-8A464B182CA3}" presName="FourNodes_3_text" presStyleLbl="node1" presStyleIdx="3" presStyleCnt="4">
        <dgm:presLayoutVars>
          <dgm:bulletEnabled val="1"/>
        </dgm:presLayoutVars>
      </dgm:prSet>
      <dgm:spPr/>
    </dgm:pt>
    <dgm:pt modelId="{88769A1E-FB2D-4ABC-B614-E2C9A137CBE4}" type="pres">
      <dgm:prSet presAssocID="{CA58D9B6-A682-40A9-92EA-8A464B182CA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86CD710-94A0-4D33-AF24-09D8FFE830BC}" type="presOf" srcId="{F02F853F-B152-400C-8002-B88CDCD50D46}" destId="{7589563B-3D33-45B4-94DD-092D734F4490}" srcOrd="1" destOrd="0" presId="urn:microsoft.com/office/officeart/2005/8/layout/vProcess5"/>
    <dgm:cxn modelId="{B6B08A17-73FF-4AD2-8F2E-B7D00E2A7826}" srcId="{CA58D9B6-A682-40A9-92EA-8A464B182CA3}" destId="{F02F853F-B152-400C-8002-B88CDCD50D46}" srcOrd="2" destOrd="0" parTransId="{4149A839-E5B6-4203-B557-0DECDE677C5C}" sibTransId="{3C922C8B-49B3-4EEA-885F-EEB1926362B6}"/>
    <dgm:cxn modelId="{5C2D9B1A-97C4-4042-8F07-40D20D8D91F1}" srcId="{CA58D9B6-A682-40A9-92EA-8A464B182CA3}" destId="{72A35F91-67C1-4168-88B3-61D078619E33}" srcOrd="1" destOrd="0" parTransId="{DFBA7DF5-7DA0-4625-85E1-DE5BBC02F161}" sibTransId="{F1BBEFCB-F55C-4DCA-A281-DCE3A115DCDD}"/>
    <dgm:cxn modelId="{A730392D-C976-4A42-9951-EB71F73F98D4}" type="presOf" srcId="{F1BBEFCB-F55C-4DCA-A281-DCE3A115DCDD}" destId="{2AA42225-2CC1-402F-9C86-B98D9E0DC27A}" srcOrd="0" destOrd="0" presId="urn:microsoft.com/office/officeart/2005/8/layout/vProcess5"/>
    <dgm:cxn modelId="{AA0F542E-DE53-401A-9DE7-E2532D449713}" type="presOf" srcId="{9E4C335A-3685-4DE4-9BEE-02C05C7E5E0F}" destId="{C98512E4-FDA5-4A95-BA61-CA6F9861E3B3}" srcOrd="1" destOrd="0" presId="urn:microsoft.com/office/officeart/2005/8/layout/vProcess5"/>
    <dgm:cxn modelId="{678E613C-2242-41BA-98D2-2A7A80FD12DD}" type="presOf" srcId="{7421BA75-6848-41D3-B704-EBFE44CEC363}" destId="{AE6D4349-981C-4167-9D82-13E6409548D8}" srcOrd="0" destOrd="0" presId="urn:microsoft.com/office/officeart/2005/8/layout/vProcess5"/>
    <dgm:cxn modelId="{86197448-BFAA-499B-83FF-509943334AD5}" type="presOf" srcId="{9E4C335A-3685-4DE4-9BEE-02C05C7E5E0F}" destId="{11B0BAE7-02C4-4550-B0EC-E7D44C89CDF6}" srcOrd="0" destOrd="0" presId="urn:microsoft.com/office/officeart/2005/8/layout/vProcess5"/>
    <dgm:cxn modelId="{F664704C-4629-4708-A3FA-179828DAA1A0}" type="presOf" srcId="{72A35F91-67C1-4168-88B3-61D078619E33}" destId="{E6BB8438-265E-49C2-9286-AE7A3F018C31}" srcOrd="0" destOrd="0" presId="urn:microsoft.com/office/officeart/2005/8/layout/vProcess5"/>
    <dgm:cxn modelId="{96A30F58-EC65-4041-8748-9087B697F33C}" type="presOf" srcId="{CA58D9B6-A682-40A9-92EA-8A464B182CA3}" destId="{EC315095-78BB-AA4B-B22E-55DDD179123B}" srcOrd="0" destOrd="0" presId="urn:microsoft.com/office/officeart/2005/8/layout/vProcess5"/>
    <dgm:cxn modelId="{6372E392-FF28-4482-B94D-63B9D51323F5}" type="presOf" srcId="{F02F853F-B152-400C-8002-B88CDCD50D46}" destId="{24BCC10F-83B4-4875-A477-E55CA516ED4F}" srcOrd="0" destOrd="0" presId="urn:microsoft.com/office/officeart/2005/8/layout/vProcess5"/>
    <dgm:cxn modelId="{3AE7D998-E8DD-4DE6-8170-86F67B336D72}" srcId="{CA58D9B6-A682-40A9-92EA-8A464B182CA3}" destId="{7421BA75-6848-41D3-B704-EBFE44CEC363}" srcOrd="3" destOrd="0" parTransId="{09D25DF9-EA8C-4969-A580-B87C64F08B27}" sibTransId="{B25BB1D2-0FA2-46FB-9A2F-7F1F84F2A2F1}"/>
    <dgm:cxn modelId="{A535A6AB-D768-41A8-BC17-5B0BDF052909}" type="presOf" srcId="{A01DE866-F477-46FA-8354-E4712A5828D5}" destId="{E6F81B69-7A8A-428C-8CDC-5BAAE5117183}" srcOrd="0" destOrd="0" presId="urn:microsoft.com/office/officeart/2005/8/layout/vProcess5"/>
    <dgm:cxn modelId="{E061AABF-6615-41EC-B149-13306E4E86D7}" type="presOf" srcId="{7421BA75-6848-41D3-B704-EBFE44CEC363}" destId="{88769A1E-FB2D-4ABC-B614-E2C9A137CBE4}" srcOrd="1" destOrd="0" presId="urn:microsoft.com/office/officeart/2005/8/layout/vProcess5"/>
    <dgm:cxn modelId="{890DF4C6-8B99-4575-B207-A90E32648C6F}" type="presOf" srcId="{72A35F91-67C1-4168-88B3-61D078619E33}" destId="{C5273B87-E3EA-4550-80A6-C58BBC0A5780}" srcOrd="1" destOrd="0" presId="urn:microsoft.com/office/officeart/2005/8/layout/vProcess5"/>
    <dgm:cxn modelId="{6F1500E1-BD49-4088-A1AB-79F0A5A406B7}" srcId="{CA58D9B6-A682-40A9-92EA-8A464B182CA3}" destId="{9E4C335A-3685-4DE4-9BEE-02C05C7E5E0F}" srcOrd="0" destOrd="0" parTransId="{8538B71D-5E60-4B42-BD23-22BB8C1D10EA}" sibTransId="{A01DE866-F477-46FA-8354-E4712A5828D5}"/>
    <dgm:cxn modelId="{F9D10AED-704F-475B-8D8A-ECD45EB61AA3}" type="presOf" srcId="{3C922C8B-49B3-4EEA-885F-EEB1926362B6}" destId="{093A5BD0-AF23-4904-B9A6-46DA38DE48E6}" srcOrd="0" destOrd="0" presId="urn:microsoft.com/office/officeart/2005/8/layout/vProcess5"/>
    <dgm:cxn modelId="{E7046C36-71BC-4A4A-B982-A34704EA4161}" type="presParOf" srcId="{EC315095-78BB-AA4B-B22E-55DDD179123B}" destId="{A96AD343-E9B4-9E49-B8AD-61824B4FA45C}" srcOrd="0" destOrd="0" presId="urn:microsoft.com/office/officeart/2005/8/layout/vProcess5"/>
    <dgm:cxn modelId="{EBB777B0-10A1-4435-ABEC-545DCB84054C}" type="presParOf" srcId="{EC315095-78BB-AA4B-B22E-55DDD179123B}" destId="{11B0BAE7-02C4-4550-B0EC-E7D44C89CDF6}" srcOrd="1" destOrd="0" presId="urn:microsoft.com/office/officeart/2005/8/layout/vProcess5"/>
    <dgm:cxn modelId="{34403279-02D9-42C9-B25D-26A1E8A2F2A0}" type="presParOf" srcId="{EC315095-78BB-AA4B-B22E-55DDD179123B}" destId="{E6BB8438-265E-49C2-9286-AE7A3F018C31}" srcOrd="2" destOrd="0" presId="urn:microsoft.com/office/officeart/2005/8/layout/vProcess5"/>
    <dgm:cxn modelId="{5C84E527-87A5-4158-ACB2-D64A51E745D1}" type="presParOf" srcId="{EC315095-78BB-AA4B-B22E-55DDD179123B}" destId="{24BCC10F-83B4-4875-A477-E55CA516ED4F}" srcOrd="3" destOrd="0" presId="urn:microsoft.com/office/officeart/2005/8/layout/vProcess5"/>
    <dgm:cxn modelId="{4928813C-CBCB-4CF1-9468-0417EBCE9F4D}" type="presParOf" srcId="{EC315095-78BB-AA4B-B22E-55DDD179123B}" destId="{AE6D4349-981C-4167-9D82-13E6409548D8}" srcOrd="4" destOrd="0" presId="urn:microsoft.com/office/officeart/2005/8/layout/vProcess5"/>
    <dgm:cxn modelId="{89DE5FA7-EC56-4771-AB21-66C1BE84DC6E}" type="presParOf" srcId="{EC315095-78BB-AA4B-B22E-55DDD179123B}" destId="{E6F81B69-7A8A-428C-8CDC-5BAAE5117183}" srcOrd="5" destOrd="0" presId="urn:microsoft.com/office/officeart/2005/8/layout/vProcess5"/>
    <dgm:cxn modelId="{9ADEC489-2C3C-433F-85EC-39DFF3F3F5AA}" type="presParOf" srcId="{EC315095-78BB-AA4B-B22E-55DDD179123B}" destId="{2AA42225-2CC1-402F-9C86-B98D9E0DC27A}" srcOrd="6" destOrd="0" presId="urn:microsoft.com/office/officeart/2005/8/layout/vProcess5"/>
    <dgm:cxn modelId="{DECFC0D5-5EAC-4BBF-90FB-A1863B1C590D}" type="presParOf" srcId="{EC315095-78BB-AA4B-B22E-55DDD179123B}" destId="{093A5BD0-AF23-4904-B9A6-46DA38DE48E6}" srcOrd="7" destOrd="0" presId="urn:microsoft.com/office/officeart/2005/8/layout/vProcess5"/>
    <dgm:cxn modelId="{FF2B5093-03D4-4436-BA08-09ABE6BD0D6C}" type="presParOf" srcId="{EC315095-78BB-AA4B-B22E-55DDD179123B}" destId="{C98512E4-FDA5-4A95-BA61-CA6F9861E3B3}" srcOrd="8" destOrd="0" presId="urn:microsoft.com/office/officeart/2005/8/layout/vProcess5"/>
    <dgm:cxn modelId="{25CF8238-DD06-450C-A974-B609AD153184}" type="presParOf" srcId="{EC315095-78BB-AA4B-B22E-55DDD179123B}" destId="{C5273B87-E3EA-4550-80A6-C58BBC0A5780}" srcOrd="9" destOrd="0" presId="urn:microsoft.com/office/officeart/2005/8/layout/vProcess5"/>
    <dgm:cxn modelId="{9A35BF35-EDBE-45C9-9241-935060D83AED}" type="presParOf" srcId="{EC315095-78BB-AA4B-B22E-55DDD179123B}" destId="{7589563B-3D33-45B4-94DD-092D734F4490}" srcOrd="10" destOrd="0" presId="urn:microsoft.com/office/officeart/2005/8/layout/vProcess5"/>
    <dgm:cxn modelId="{AB183817-E41F-4DEB-A071-5AFB76706C20}" type="presParOf" srcId="{EC315095-78BB-AA4B-B22E-55DDD179123B}" destId="{88769A1E-FB2D-4ABC-B614-E2C9A137CBE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B0BAE7-02C4-4550-B0EC-E7D44C89CDF6}">
      <dsp:nvSpPr>
        <dsp:cNvPr id="0" name=""/>
        <dsp:cNvSpPr/>
      </dsp:nvSpPr>
      <dsp:spPr>
        <a:xfrm>
          <a:off x="0" y="0"/>
          <a:ext cx="5364480" cy="7376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200" kern="1200"/>
            <a:t>Webscraping</a:t>
          </a:r>
          <a:endParaRPr lang="en-US" sz="3200" kern="1200"/>
        </a:p>
      </dsp:txBody>
      <dsp:txXfrm>
        <a:off x="21604" y="21604"/>
        <a:ext cx="4506206" cy="694408"/>
      </dsp:txXfrm>
    </dsp:sp>
    <dsp:sp modelId="{E6BB8438-265E-49C2-9286-AE7A3F018C31}">
      <dsp:nvSpPr>
        <dsp:cNvPr id="0" name=""/>
        <dsp:cNvSpPr/>
      </dsp:nvSpPr>
      <dsp:spPr>
        <a:xfrm>
          <a:off x="449275" y="871728"/>
          <a:ext cx="5364480" cy="737616"/>
        </a:xfrm>
        <a:prstGeom prst="roundRect">
          <a:avLst>
            <a:gd name="adj" fmla="val 10000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200" kern="1200"/>
            <a:t>Data Cleaning – EDA</a:t>
          </a:r>
          <a:endParaRPr lang="en-US" sz="3200" kern="1200"/>
        </a:p>
      </dsp:txBody>
      <dsp:txXfrm>
        <a:off x="470879" y="893332"/>
        <a:ext cx="4392546" cy="694408"/>
      </dsp:txXfrm>
    </dsp:sp>
    <dsp:sp modelId="{24BCC10F-83B4-4875-A477-E55CA516ED4F}">
      <dsp:nvSpPr>
        <dsp:cNvPr id="0" name=""/>
        <dsp:cNvSpPr/>
      </dsp:nvSpPr>
      <dsp:spPr>
        <a:xfrm>
          <a:off x="891844" y="1743456"/>
          <a:ext cx="5364480" cy="737616"/>
        </a:xfrm>
        <a:prstGeom prst="roundRect">
          <a:avLst>
            <a:gd name="adj" fmla="val 10000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200" kern="1200"/>
            <a:t>Linear Regression Model</a:t>
          </a:r>
          <a:endParaRPr lang="en-US" sz="3200" kern="1200"/>
        </a:p>
      </dsp:txBody>
      <dsp:txXfrm>
        <a:off x="913448" y="1765060"/>
        <a:ext cx="4399252" cy="694408"/>
      </dsp:txXfrm>
    </dsp:sp>
    <dsp:sp modelId="{AE6D4349-981C-4167-9D82-13E6409548D8}">
      <dsp:nvSpPr>
        <dsp:cNvPr id="0" name=""/>
        <dsp:cNvSpPr/>
      </dsp:nvSpPr>
      <dsp:spPr>
        <a:xfrm>
          <a:off x="1341119" y="2615184"/>
          <a:ext cx="5364480" cy="737616"/>
        </a:xfrm>
        <a:prstGeom prst="roundRect">
          <a:avLst>
            <a:gd name="adj" fmla="val 10000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Conclusion</a:t>
          </a:r>
        </a:p>
      </dsp:txBody>
      <dsp:txXfrm>
        <a:off x="1362723" y="2636788"/>
        <a:ext cx="4392546" cy="694408"/>
      </dsp:txXfrm>
    </dsp:sp>
    <dsp:sp modelId="{E6F81B69-7A8A-428C-8CDC-5BAAE5117183}">
      <dsp:nvSpPr>
        <dsp:cNvPr id="0" name=""/>
        <dsp:cNvSpPr/>
      </dsp:nvSpPr>
      <dsp:spPr>
        <a:xfrm>
          <a:off x="4885029" y="564946"/>
          <a:ext cx="479450" cy="47945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4992905" y="564946"/>
        <a:ext cx="263698" cy="360786"/>
      </dsp:txXfrm>
    </dsp:sp>
    <dsp:sp modelId="{2AA42225-2CC1-402F-9C86-B98D9E0DC27A}">
      <dsp:nvSpPr>
        <dsp:cNvPr id="0" name=""/>
        <dsp:cNvSpPr/>
      </dsp:nvSpPr>
      <dsp:spPr>
        <a:xfrm>
          <a:off x="5334304" y="1436674"/>
          <a:ext cx="479450" cy="47945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512910"/>
            <a:satOff val="-2189"/>
            <a:lumOff val="-3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2512910"/>
              <a:satOff val="-2189"/>
              <a:lumOff val="-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442180" y="1436674"/>
        <a:ext cx="263698" cy="360786"/>
      </dsp:txXfrm>
    </dsp:sp>
    <dsp:sp modelId="{093A5BD0-AF23-4904-B9A6-46DA38DE48E6}">
      <dsp:nvSpPr>
        <dsp:cNvPr id="0" name=""/>
        <dsp:cNvSpPr/>
      </dsp:nvSpPr>
      <dsp:spPr>
        <a:xfrm>
          <a:off x="5776874" y="2308402"/>
          <a:ext cx="479450" cy="47945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5025821"/>
            <a:satOff val="-4378"/>
            <a:lumOff val="-6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5025821"/>
              <a:satOff val="-4378"/>
              <a:lumOff val="-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884750" y="2308402"/>
        <a:ext cx="263698" cy="3607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3C3C1E-5AEE-48B8-B640-D181C5364114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667095-BE40-4BF0-A8A8-2FDF70C9C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63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IMDB =&gt; 12 </a:t>
            </a:r>
            <a:r>
              <a:rPr lang="en-US" dirty="0" err="1"/>
              <a:t>sütun</a:t>
            </a:r>
            <a:r>
              <a:rPr lang="en-US" dirty="0"/>
              <a:t> 3000 </a:t>
            </a:r>
            <a:r>
              <a:rPr lang="en-US" dirty="0" err="1"/>
              <a:t>satırdan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dirty="0" err="1"/>
              <a:t>oluşturdum</a:t>
            </a:r>
            <a:endParaRPr lang="en-US" dirty="0"/>
          </a:p>
          <a:p>
            <a:r>
              <a:rPr lang="en-US" dirty="0"/>
              <a:t>The-numbers =&gt; 5 </a:t>
            </a:r>
            <a:r>
              <a:rPr lang="en-US" dirty="0" err="1"/>
              <a:t>sütun</a:t>
            </a:r>
            <a:r>
              <a:rPr lang="en-US" dirty="0"/>
              <a:t> 6198 </a:t>
            </a:r>
            <a:r>
              <a:rPr lang="en-US" dirty="0" err="1"/>
              <a:t>satırdan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dirty="0" err="1"/>
              <a:t>oluşturduk</a:t>
            </a:r>
            <a:r>
              <a:rPr lang="en-US" dirty="0"/>
              <a:t>.  Bu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dataframe’i</a:t>
            </a:r>
            <a:r>
              <a:rPr lang="en-US" dirty="0"/>
              <a:t>  </a:t>
            </a:r>
            <a:r>
              <a:rPr lang="en-US" dirty="0" err="1"/>
              <a:t>moviename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join </a:t>
            </a:r>
            <a:r>
              <a:rPr lang="en-US" dirty="0" err="1"/>
              <a:t>yaparak</a:t>
            </a:r>
            <a:r>
              <a:rPr lang="en-US" dirty="0"/>
              <a:t> </a:t>
            </a:r>
            <a:r>
              <a:rPr lang="en-US" dirty="0" err="1"/>
              <a:t>tek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dirty="0" err="1"/>
              <a:t>oluşturduk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667095-BE40-4BF0-A8A8-2FDF70C9C8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62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WORLD COUNT KÜTÜPHANESİNİ KULLANARA MOVİE TITLE’DA EN ÇOK GEÇEN KELİMELERİ YAKALADIK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667095-BE40-4BF0-A8A8-2FDF70C9C8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 =&gt; GENEL İZLEYİCİ   ,   DUMMY OLARAK YILI ÇEYREKLERE BÖLDÜK, TOP 100 DEKİ DİRECTORLER SUCCESS DİREKTORDÜR. , TOP 100 DEKİ AKTÖRLER SUCCESS AKTÖRDÜR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667095-BE40-4BF0-A8A8-2FDF70C9C8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68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73662">
              <a:alpha val="316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119722" y="0"/>
            <a:ext cx="6928484" cy="5143500"/>
          </a:xfrm>
          <a:custGeom>
            <a:avLst/>
            <a:gdLst/>
            <a:ahLst/>
            <a:cxnLst/>
            <a:rect l="l" t="t" r="r" b="b"/>
            <a:pathLst>
              <a:path w="6928484" h="5143500">
                <a:moveTo>
                  <a:pt x="4356741" y="5143489"/>
                </a:moveTo>
                <a:lnTo>
                  <a:pt x="2571744" y="5143489"/>
                </a:lnTo>
                <a:lnTo>
                  <a:pt x="0" y="2571744"/>
                </a:lnTo>
                <a:lnTo>
                  <a:pt x="2571744" y="0"/>
                </a:lnTo>
                <a:lnTo>
                  <a:pt x="4356741" y="0"/>
                </a:lnTo>
                <a:lnTo>
                  <a:pt x="6928486" y="2571744"/>
                </a:lnTo>
                <a:lnTo>
                  <a:pt x="4356741" y="5143489"/>
                </a:lnTo>
                <a:close/>
              </a:path>
            </a:pathLst>
          </a:custGeom>
          <a:solidFill>
            <a:srgbClr val="CFE1F2">
              <a:alpha val="9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64452" y="1939997"/>
            <a:ext cx="4215095" cy="764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E4BF4D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00" b="0" i="0">
                <a:solidFill>
                  <a:srgbClr val="E4BF4D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00" b="0" i="0">
                <a:solidFill>
                  <a:srgbClr val="E4BF4D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930170" y="1077835"/>
            <a:ext cx="1931034" cy="3021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E4BF4D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736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2306013" y="2752844"/>
            <a:ext cx="4781550" cy="2390775"/>
          </a:xfrm>
          <a:custGeom>
            <a:avLst/>
            <a:gdLst/>
            <a:ahLst/>
            <a:cxnLst/>
            <a:rect l="l" t="t" r="r" b="b"/>
            <a:pathLst>
              <a:path w="4781550" h="2390775">
                <a:moveTo>
                  <a:pt x="4781296" y="2390644"/>
                </a:moveTo>
                <a:lnTo>
                  <a:pt x="0" y="2390644"/>
                </a:lnTo>
                <a:lnTo>
                  <a:pt x="2390651" y="0"/>
                </a:lnTo>
                <a:lnTo>
                  <a:pt x="4781296" y="2390644"/>
                </a:lnTo>
                <a:close/>
              </a:path>
            </a:pathLst>
          </a:custGeom>
          <a:solidFill>
            <a:srgbClr val="CFE1F2">
              <a:alpha val="9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100" b="0" i="0">
                <a:solidFill>
                  <a:srgbClr val="E4BF4D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54" y="843534"/>
            <a:ext cx="8277606" cy="237972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54" y="3545586"/>
            <a:ext cx="8277606" cy="1110996"/>
          </a:xfrm>
        </p:spPr>
        <p:txBody>
          <a:bodyPr>
            <a:normAutofit/>
          </a:bodyPr>
          <a:lstStyle>
            <a:lvl1pPr marL="0" indent="0" algn="l">
              <a:buNone/>
              <a:defRPr sz="21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2054" y="4767263"/>
            <a:ext cx="2057400" cy="276999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8960" y="4783455"/>
            <a:ext cx="2926080" cy="2769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52260" y="4767263"/>
            <a:ext cx="2057400" cy="276999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643158" y="260093"/>
            <a:ext cx="109728" cy="528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433989" y="3375901"/>
            <a:ext cx="8276022" cy="1371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526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7366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99951" y="3048428"/>
            <a:ext cx="6385559" cy="1564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100" b="0" i="0">
                <a:solidFill>
                  <a:srgbClr val="E4BF4D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 descr="metin, grup, poz, farklı içeren bir resim&#10;&#10;Açıklama otomatik olarak oluşturuldu">
            <a:extLst>
              <a:ext uri="{FF2B5EF4-FFF2-40B4-BE49-F238E27FC236}">
                <a16:creationId xmlns:a16="http://schemas.microsoft.com/office/drawing/2014/main" id="{3C771E08-23E1-D042-88C7-B3908C34A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3333" r="-1" b="-1"/>
          <a:stretch/>
        </p:blipFill>
        <p:spPr>
          <a:xfrm>
            <a:off x="16" y="243647"/>
            <a:ext cx="9143984" cy="5143493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F0C8670-6A48-6849-85F6-08DFB4F64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138" y="971550"/>
            <a:ext cx="8445262" cy="685800"/>
          </a:xfrm>
        </p:spPr>
        <p:txBody>
          <a:bodyPr vert="horz" wrap="square" lIns="68580" tIns="34290" rIns="68580" bIns="34290" rtlCol="0" anchor="b">
            <a:normAutofit fontScale="90000"/>
          </a:bodyPr>
          <a:lstStyle/>
          <a:p>
            <a:r>
              <a:rPr lang="en-US" sz="2800" b="1" dirty="0">
                <a:solidFill>
                  <a:srgbClr val="FFC000"/>
                </a:solidFill>
                <a:latin typeface="RobotoRegular"/>
                <a:cs typeface="RobotoRegular"/>
              </a:rPr>
              <a:t>A </a:t>
            </a:r>
            <a:r>
              <a:rPr lang="en-US" sz="2800" b="1" spc="-5" dirty="0">
                <a:solidFill>
                  <a:srgbClr val="FFC000"/>
                </a:solidFill>
                <a:latin typeface="RobotoRegular"/>
                <a:cs typeface="RobotoRegular"/>
              </a:rPr>
              <a:t>linear </a:t>
            </a:r>
            <a:r>
              <a:rPr lang="en-US" sz="2800" b="1" spc="-10" dirty="0">
                <a:solidFill>
                  <a:srgbClr val="FFC000"/>
                </a:solidFill>
                <a:latin typeface="RobotoRegular"/>
                <a:cs typeface="RobotoRegular"/>
              </a:rPr>
              <a:t>regression </a:t>
            </a:r>
            <a:r>
              <a:rPr lang="en-US" sz="2800" b="1" spc="-5" dirty="0">
                <a:solidFill>
                  <a:srgbClr val="FFC000"/>
                </a:solidFill>
                <a:latin typeface="RobotoRegular"/>
                <a:cs typeface="RobotoRegular"/>
              </a:rPr>
              <a:t>analysis of IMDB worldwide gross</a:t>
            </a:r>
            <a:endParaRPr lang="en-US" sz="3000" b="1" dirty="0">
              <a:solidFill>
                <a:srgbClr val="FFC000"/>
              </a:solidFill>
            </a:endParaRPr>
          </a:p>
        </p:txBody>
      </p:sp>
      <p:sp>
        <p:nvSpPr>
          <p:cNvPr id="5" name="Alt Başlık 4">
            <a:extLst>
              <a:ext uri="{FF2B5EF4-FFF2-40B4-BE49-F238E27FC236}">
                <a16:creationId xmlns:a16="http://schemas.microsoft.com/office/drawing/2014/main" id="{34A90A3F-4820-4649-86B6-02DDED5EFE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7800" y="3589648"/>
            <a:ext cx="3808717" cy="1301216"/>
          </a:xfrm>
        </p:spPr>
        <p:txBody>
          <a:bodyPr vert="horz" wrap="square" lIns="68580" tIns="34290" rIns="68580" bIns="34290" rtlCol="0">
            <a:noAutofit/>
          </a:bodyPr>
          <a:lstStyle/>
          <a:p>
            <a:pPr indent="-1714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C000"/>
                </a:solidFill>
                <a:sym typeface="Cambria"/>
              </a:rPr>
              <a:t>Presented by:  Mert, Osman, </a:t>
            </a:r>
            <a:r>
              <a:rPr lang="en-US" sz="1800" b="1" dirty="0" err="1">
                <a:solidFill>
                  <a:srgbClr val="FFC000"/>
                </a:solidFill>
                <a:sym typeface="Cambria"/>
              </a:rPr>
              <a:t>Büşra</a:t>
            </a:r>
            <a:endParaRPr lang="en-US" sz="1800" b="1" dirty="0">
              <a:solidFill>
                <a:srgbClr val="FFC000"/>
              </a:solidFill>
              <a:sym typeface="Cambria"/>
            </a:endParaRPr>
          </a:p>
          <a:p>
            <a:pPr indent="-1714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rgbClr val="FFC000"/>
                </a:solidFill>
                <a:sym typeface="Cambria"/>
              </a:rPr>
              <a:t>As Project 2 of </a:t>
            </a:r>
          </a:p>
          <a:p>
            <a:pPr>
              <a:spcAft>
                <a:spcPts val="450"/>
              </a:spcAft>
            </a:pPr>
            <a:r>
              <a:rPr lang="en-US" sz="1800" b="1" i="1" dirty="0">
                <a:solidFill>
                  <a:srgbClr val="FFC000"/>
                </a:solidFill>
                <a:sym typeface="Cambria"/>
              </a:rPr>
              <a:t>   ISTDATA Data Science Bootcamp</a:t>
            </a:r>
          </a:p>
          <a:p>
            <a:pPr indent="-1714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089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7617849" y="245481"/>
            <a:ext cx="1383940" cy="919611"/>
            <a:chOff x="16118731" y="-1721205"/>
            <a:chExt cx="2781937" cy="1651292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18731" y="-1703431"/>
              <a:ext cx="2781692" cy="163351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118733" y="-1721205"/>
              <a:ext cx="2781935" cy="1633855"/>
            </a:xfrm>
            <a:custGeom>
              <a:avLst/>
              <a:gdLst/>
              <a:ahLst/>
              <a:cxnLst/>
              <a:rect l="l" t="t" r="r" b="b"/>
              <a:pathLst>
                <a:path w="2781935" h="1633854">
                  <a:moveTo>
                    <a:pt x="2781692" y="0"/>
                  </a:moveTo>
                  <a:lnTo>
                    <a:pt x="0" y="0"/>
                  </a:lnTo>
                  <a:lnTo>
                    <a:pt x="0" y="1633519"/>
                  </a:lnTo>
                  <a:lnTo>
                    <a:pt x="2781692" y="1633519"/>
                  </a:lnTo>
                  <a:lnTo>
                    <a:pt x="2781692" y="0"/>
                  </a:lnTo>
                  <a:close/>
                </a:path>
              </a:pathLst>
            </a:custGeom>
            <a:solidFill>
              <a:srgbClr val="1CADE4">
                <a:alpha val="68238"/>
              </a:srgbClr>
            </a:solidFill>
          </p:spPr>
          <p:txBody>
            <a:bodyPr wrap="square" lIns="0" tIns="0" rIns="0" bIns="0" rtlCol="0"/>
            <a:lstStyle/>
            <a:p>
              <a:endParaRPr sz="1350"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617734" y="178965"/>
            <a:ext cx="1361361" cy="680956"/>
          </a:xfrm>
          <a:prstGeom prst="rect">
            <a:avLst/>
          </a:prstGeom>
          <a:ln w="15875">
            <a:solidFill>
              <a:srgbClr val="117EA7"/>
            </a:solidFill>
          </a:ln>
        </p:spPr>
        <p:txBody>
          <a:bodyPr vert="horz" wrap="square" lIns="0" tIns="308610" rIns="0" bIns="0" rtlCol="0">
            <a:spAutoFit/>
          </a:bodyPr>
          <a:lstStyle/>
          <a:p>
            <a:pPr marL="156686">
              <a:spcBef>
                <a:spcPts val="2430"/>
              </a:spcBef>
            </a:pPr>
            <a:r>
              <a:rPr sz="2400" b="1" spc="-150" dirty="0">
                <a:solidFill>
                  <a:srgbClr val="FFFFFF"/>
                </a:solidFill>
                <a:latin typeface="Trebuchet MS"/>
                <a:cs typeface="Trebuchet MS"/>
              </a:rPr>
              <a:t>RUNTIME</a:t>
            </a:r>
            <a:endParaRPr sz="2400" dirty="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6969" y="3039688"/>
            <a:ext cx="1520299" cy="959033"/>
            <a:chOff x="197177" y="4639264"/>
            <a:chExt cx="2781935" cy="163385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177" y="4639264"/>
              <a:ext cx="2781692" cy="163351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97177" y="4639264"/>
              <a:ext cx="2781935" cy="1633855"/>
            </a:xfrm>
            <a:custGeom>
              <a:avLst/>
              <a:gdLst/>
              <a:ahLst/>
              <a:cxnLst/>
              <a:rect l="l" t="t" r="r" b="b"/>
              <a:pathLst>
                <a:path w="2781935" h="1633854">
                  <a:moveTo>
                    <a:pt x="2781693" y="0"/>
                  </a:moveTo>
                  <a:lnTo>
                    <a:pt x="0" y="0"/>
                  </a:lnTo>
                  <a:lnTo>
                    <a:pt x="0" y="1633519"/>
                  </a:lnTo>
                  <a:lnTo>
                    <a:pt x="2781693" y="1633519"/>
                  </a:lnTo>
                  <a:lnTo>
                    <a:pt x="2781693" y="0"/>
                  </a:lnTo>
                  <a:close/>
                </a:path>
              </a:pathLst>
            </a:custGeom>
            <a:solidFill>
              <a:srgbClr val="1CADE4">
                <a:alpha val="68238"/>
              </a:srgbClr>
            </a:solidFill>
          </p:spPr>
          <p:txBody>
            <a:bodyPr wrap="square" lIns="0" tIns="0" rIns="0" bIns="0" rtlCol="0"/>
            <a:lstStyle/>
            <a:p>
              <a:endParaRPr sz="1350"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86569" y="3101360"/>
            <a:ext cx="1520166" cy="682879"/>
          </a:xfrm>
          <a:prstGeom prst="rect">
            <a:avLst/>
          </a:prstGeom>
          <a:ln w="15875">
            <a:solidFill>
              <a:srgbClr val="117EA7"/>
            </a:solidFill>
          </a:ln>
        </p:spPr>
        <p:txBody>
          <a:bodyPr vert="horz" wrap="square" lIns="0" tIns="310515" rIns="0" bIns="0" rtlCol="0">
            <a:spAutoFit/>
          </a:bodyPr>
          <a:lstStyle/>
          <a:p>
            <a:pPr marL="376238">
              <a:spcBef>
                <a:spcPts val="2445"/>
              </a:spcBef>
            </a:pPr>
            <a:r>
              <a:rPr lang="en-US" sz="2400" b="1" spc="-127" dirty="0">
                <a:solidFill>
                  <a:srgbClr val="FFFFFF"/>
                </a:solidFill>
                <a:latin typeface="Trebuchet MS"/>
                <a:cs typeface="Trebuchet MS"/>
              </a:rPr>
              <a:t>Q2</a:t>
            </a:r>
            <a:endParaRPr sz="2400" dirty="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59048" y="1962715"/>
            <a:ext cx="1509266" cy="951961"/>
            <a:chOff x="3169245" y="2651430"/>
            <a:chExt cx="2781935" cy="163385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9245" y="2651430"/>
              <a:ext cx="2781692" cy="163351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169245" y="2651430"/>
              <a:ext cx="2781935" cy="1633855"/>
            </a:xfrm>
            <a:custGeom>
              <a:avLst/>
              <a:gdLst/>
              <a:ahLst/>
              <a:cxnLst/>
              <a:rect l="l" t="t" r="r" b="b"/>
              <a:pathLst>
                <a:path w="2781935" h="1633854">
                  <a:moveTo>
                    <a:pt x="2781693" y="0"/>
                  </a:moveTo>
                  <a:lnTo>
                    <a:pt x="0" y="0"/>
                  </a:lnTo>
                  <a:lnTo>
                    <a:pt x="0" y="1633519"/>
                  </a:lnTo>
                  <a:lnTo>
                    <a:pt x="2781693" y="1633519"/>
                  </a:lnTo>
                  <a:lnTo>
                    <a:pt x="2781693" y="0"/>
                  </a:lnTo>
                  <a:close/>
                </a:path>
              </a:pathLst>
            </a:custGeom>
            <a:solidFill>
              <a:srgbClr val="1CADE4">
                <a:alpha val="6823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47791" y="2007258"/>
            <a:ext cx="1520391" cy="680956"/>
          </a:xfrm>
          <a:prstGeom prst="rect">
            <a:avLst/>
          </a:prstGeom>
          <a:ln w="15875">
            <a:solidFill>
              <a:srgbClr val="117EA7"/>
            </a:solidFill>
          </a:ln>
        </p:spPr>
        <p:txBody>
          <a:bodyPr vert="horz" wrap="square" lIns="0" tIns="308610" rIns="0" bIns="0" rtlCol="0">
            <a:spAutoFit/>
          </a:bodyPr>
          <a:lstStyle/>
          <a:p>
            <a:pPr marL="316706">
              <a:spcBef>
                <a:spcPts val="2430"/>
              </a:spcBef>
            </a:pPr>
            <a:r>
              <a:rPr lang="en-US" sz="2400" b="1" spc="-236" dirty="0">
                <a:solidFill>
                  <a:srgbClr val="FFFFFF"/>
                </a:solidFill>
                <a:latin typeface="Trebuchet MS"/>
                <a:cs typeface="Trebuchet MS"/>
              </a:rPr>
              <a:t>WEEKEND</a:t>
            </a:r>
            <a:endParaRPr sz="2400" dirty="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866461" y="3050343"/>
            <a:ext cx="1509134" cy="953497"/>
            <a:chOff x="3171724" y="4648695"/>
            <a:chExt cx="2781935" cy="1633855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71724" y="4648696"/>
              <a:ext cx="2781247" cy="163351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171724" y="4648695"/>
              <a:ext cx="2781935" cy="1633855"/>
            </a:xfrm>
            <a:custGeom>
              <a:avLst/>
              <a:gdLst/>
              <a:ahLst/>
              <a:cxnLst/>
              <a:rect l="l" t="t" r="r" b="b"/>
              <a:pathLst>
                <a:path w="2781935" h="1633854">
                  <a:moveTo>
                    <a:pt x="2781693" y="0"/>
                  </a:moveTo>
                  <a:lnTo>
                    <a:pt x="0" y="0"/>
                  </a:lnTo>
                  <a:lnTo>
                    <a:pt x="0" y="1633520"/>
                  </a:lnTo>
                  <a:lnTo>
                    <a:pt x="2781693" y="1633520"/>
                  </a:lnTo>
                  <a:lnTo>
                    <a:pt x="2781693" y="0"/>
                  </a:lnTo>
                  <a:close/>
                </a:path>
              </a:pathLst>
            </a:custGeom>
            <a:solidFill>
              <a:srgbClr val="1CADE4">
                <a:alpha val="6823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166606" y="3333733"/>
            <a:ext cx="1093394" cy="487153"/>
          </a:xfrm>
          <a:prstGeom prst="rect">
            <a:avLst/>
          </a:prstGeom>
          <a:ln w="15875">
            <a:solidFill>
              <a:srgbClr val="117EA7"/>
            </a:solidFill>
          </a:ln>
        </p:spPr>
        <p:txBody>
          <a:bodyPr vert="horz" wrap="square" lIns="0" tIns="220504" rIns="0" bIns="0" rtlCol="0">
            <a:spAutoFit/>
          </a:bodyPr>
          <a:lstStyle/>
          <a:p>
            <a:pPr marL="810578" marR="146209" indent="-658177">
              <a:lnSpc>
                <a:spcPct val="101899"/>
              </a:lnSpc>
              <a:spcBef>
                <a:spcPts val="1736"/>
              </a:spcBef>
            </a:pPr>
            <a:r>
              <a:rPr lang="en-US" b="1" dirty="0">
                <a:solidFill>
                  <a:srgbClr val="FFFFFF"/>
                </a:solidFill>
                <a:latin typeface="Arial"/>
                <a:cs typeface="Arial"/>
              </a:rPr>
              <a:t>Q3</a:t>
            </a:r>
            <a:endParaRPr dirty="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831653" y="1962715"/>
            <a:ext cx="1509134" cy="953497"/>
            <a:chOff x="6198104" y="2605886"/>
            <a:chExt cx="2905513" cy="1679399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8104" y="2651430"/>
              <a:ext cx="2761251" cy="163351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198104" y="2605886"/>
              <a:ext cx="2905513" cy="1679399"/>
            </a:xfrm>
            <a:custGeom>
              <a:avLst/>
              <a:gdLst/>
              <a:ahLst/>
              <a:cxnLst/>
              <a:rect l="l" t="t" r="r" b="b"/>
              <a:pathLst>
                <a:path w="2781934" h="1633854">
                  <a:moveTo>
                    <a:pt x="2781692" y="0"/>
                  </a:moveTo>
                  <a:lnTo>
                    <a:pt x="0" y="0"/>
                  </a:lnTo>
                  <a:lnTo>
                    <a:pt x="0" y="1633519"/>
                  </a:lnTo>
                  <a:lnTo>
                    <a:pt x="2781692" y="1633519"/>
                  </a:lnTo>
                  <a:lnTo>
                    <a:pt x="2781692" y="0"/>
                  </a:lnTo>
                  <a:close/>
                </a:path>
              </a:pathLst>
            </a:custGeom>
            <a:solidFill>
              <a:srgbClr val="1CADE4">
                <a:alpha val="68238"/>
              </a:srgbClr>
            </a:solidFill>
          </p:spPr>
          <p:txBody>
            <a:bodyPr wrap="square" lIns="0" tIns="0" rIns="0" bIns="0" rtlCol="0"/>
            <a:lstStyle/>
            <a:p>
              <a:endParaRPr sz="1350"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825796" y="1922839"/>
            <a:ext cx="1434204" cy="584775"/>
          </a:xfrm>
          <a:prstGeom prst="rect">
            <a:avLst/>
          </a:prstGeom>
          <a:ln w="15875">
            <a:solidFill>
              <a:srgbClr val="117EA7"/>
            </a:solidFill>
          </a:ln>
        </p:spPr>
        <p:txBody>
          <a:bodyPr vert="horz" wrap="square" lIns="0" tIns="274320" rIns="0" bIns="0" rtlCol="0">
            <a:spAutoFit/>
          </a:bodyPr>
          <a:lstStyle/>
          <a:p>
            <a:pPr marL="365760">
              <a:spcBef>
                <a:spcPts val="2160"/>
              </a:spcBef>
            </a:pPr>
            <a:r>
              <a:rPr lang="en-US" sz="2000" b="1" dirty="0">
                <a:solidFill>
                  <a:srgbClr val="FFFFFF"/>
                </a:solidFill>
                <a:cs typeface="Verdana"/>
              </a:rPr>
              <a:t>Weekday</a:t>
            </a:r>
            <a:endParaRPr sz="2000" b="1" dirty="0"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907964" y="1955127"/>
            <a:ext cx="1431212" cy="970813"/>
            <a:chOff x="6230865" y="4635824"/>
            <a:chExt cx="2766716" cy="1646726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30865" y="4648695"/>
              <a:ext cx="2766716" cy="161468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235989" y="4635824"/>
              <a:ext cx="2751615" cy="1646726"/>
            </a:xfrm>
            <a:custGeom>
              <a:avLst/>
              <a:gdLst/>
              <a:ahLst/>
              <a:cxnLst/>
              <a:rect l="l" t="t" r="r" b="b"/>
              <a:pathLst>
                <a:path w="2781934" h="1633854">
                  <a:moveTo>
                    <a:pt x="2781692" y="0"/>
                  </a:moveTo>
                  <a:lnTo>
                    <a:pt x="0" y="0"/>
                  </a:lnTo>
                  <a:lnTo>
                    <a:pt x="0" y="1633520"/>
                  </a:lnTo>
                  <a:lnTo>
                    <a:pt x="2781692" y="1633520"/>
                  </a:lnTo>
                  <a:lnTo>
                    <a:pt x="2781692" y="0"/>
                  </a:lnTo>
                  <a:close/>
                </a:path>
              </a:pathLst>
            </a:custGeom>
            <a:solidFill>
              <a:srgbClr val="1CADE4">
                <a:alpha val="6823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911813" y="2033673"/>
            <a:ext cx="1450631" cy="837248"/>
          </a:xfrm>
          <a:prstGeom prst="rect">
            <a:avLst/>
          </a:prstGeom>
          <a:ln w="15875">
            <a:solidFill>
              <a:srgbClr val="117EA7"/>
            </a:solidFill>
          </a:ln>
        </p:spPr>
        <p:txBody>
          <a:bodyPr vert="horz" wrap="square" lIns="0" tIns="341471" rIns="0" bIns="0" rtlCol="0">
            <a:spAutoFit/>
          </a:bodyPr>
          <a:lstStyle/>
          <a:p>
            <a:pPr marL="135255">
              <a:spcBef>
                <a:spcPts val="2689"/>
              </a:spcBef>
            </a:pPr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SUCCESS 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b="1" dirty="0">
                <a:solidFill>
                  <a:srgbClr val="FFFFFF"/>
                </a:solidFill>
                <a:latin typeface="Arial"/>
                <a:cs typeface="Arial"/>
              </a:rPr>
              <a:t>RECTOR</a:t>
            </a:r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423423" y="1929182"/>
            <a:ext cx="1402784" cy="959033"/>
            <a:chOff x="9198000" y="4639264"/>
            <a:chExt cx="2796821" cy="1642951"/>
          </a:xfrm>
        </p:grpSpPr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98000" y="4648695"/>
              <a:ext cx="2796821" cy="163352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205563" y="4639264"/>
              <a:ext cx="2781936" cy="1633520"/>
            </a:xfrm>
            <a:custGeom>
              <a:avLst/>
              <a:gdLst/>
              <a:ahLst/>
              <a:cxnLst/>
              <a:rect l="l" t="t" r="r" b="b"/>
              <a:pathLst>
                <a:path w="2781934" h="1633854">
                  <a:moveTo>
                    <a:pt x="2781692" y="0"/>
                  </a:moveTo>
                  <a:lnTo>
                    <a:pt x="0" y="0"/>
                  </a:lnTo>
                  <a:lnTo>
                    <a:pt x="0" y="1633519"/>
                  </a:lnTo>
                  <a:lnTo>
                    <a:pt x="2781692" y="1633519"/>
                  </a:lnTo>
                  <a:lnTo>
                    <a:pt x="2781692" y="0"/>
                  </a:lnTo>
                  <a:close/>
                </a:path>
              </a:pathLst>
            </a:custGeom>
            <a:solidFill>
              <a:srgbClr val="1CADE4">
                <a:alpha val="68238"/>
              </a:srgbClr>
            </a:solidFill>
          </p:spPr>
          <p:txBody>
            <a:bodyPr wrap="square" lIns="0" tIns="0" rIns="0" bIns="0" rtlCol="0"/>
            <a:lstStyle/>
            <a:p>
              <a:endParaRPr sz="1350" dirty="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441509" y="1988573"/>
            <a:ext cx="1431213" cy="811760"/>
          </a:xfrm>
          <a:prstGeom prst="rect">
            <a:avLst/>
          </a:prstGeom>
          <a:ln w="15875">
            <a:solidFill>
              <a:srgbClr val="117EA7"/>
            </a:solidFill>
          </a:ln>
        </p:spPr>
        <p:txBody>
          <a:bodyPr vert="horz" wrap="square" lIns="0" tIns="34289" rIns="0" bIns="0" rtlCol="0">
            <a:spAutoFit/>
          </a:bodyPr>
          <a:lstStyle/>
          <a:p>
            <a:pPr marL="280988" marR="211455" indent="-63818">
              <a:lnSpc>
                <a:spcPct val="100400"/>
              </a:lnSpc>
              <a:spcBef>
                <a:spcPts val="269"/>
              </a:spcBef>
            </a:pPr>
            <a:r>
              <a:rPr lang="en-US" sz="2400" b="1" spc="-199" dirty="0">
                <a:solidFill>
                  <a:srgbClr val="FFFFFF"/>
                </a:solidFill>
                <a:latin typeface="Trebuchet MS"/>
                <a:cs typeface="Trebuchet MS"/>
              </a:rPr>
              <a:t>		</a:t>
            </a:r>
          </a:p>
          <a:p>
            <a:pPr marL="280988" marR="211455" indent="-63818">
              <a:lnSpc>
                <a:spcPct val="100400"/>
              </a:lnSpc>
              <a:spcBef>
                <a:spcPts val="269"/>
              </a:spcBef>
            </a:pPr>
            <a:r>
              <a:rPr lang="en-US" sz="2400" b="1" spc="-199" dirty="0">
                <a:solidFill>
                  <a:srgbClr val="FFFFFF"/>
                </a:solidFill>
                <a:latin typeface="Trebuchet MS"/>
                <a:cs typeface="Trebuchet MS"/>
              </a:rPr>
              <a:t>       G</a:t>
            </a:r>
            <a:endParaRPr sz="2400" dirty="0">
              <a:latin typeface="Trebuchet MS"/>
              <a:cs typeface="Trebuchet M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429197" y="1960983"/>
            <a:ext cx="1371404" cy="953497"/>
            <a:chOff x="9198000" y="2641999"/>
            <a:chExt cx="2781935" cy="1643380"/>
          </a:xfrm>
        </p:grpSpPr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05350" y="2641999"/>
              <a:ext cx="2766776" cy="164295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9198000" y="2641999"/>
              <a:ext cx="2781935" cy="1633855"/>
            </a:xfrm>
            <a:custGeom>
              <a:avLst/>
              <a:gdLst/>
              <a:ahLst/>
              <a:cxnLst/>
              <a:rect l="l" t="t" r="r" b="b"/>
              <a:pathLst>
                <a:path w="2781934" h="1633854">
                  <a:moveTo>
                    <a:pt x="2781692" y="0"/>
                  </a:moveTo>
                  <a:lnTo>
                    <a:pt x="0" y="0"/>
                  </a:lnTo>
                  <a:lnTo>
                    <a:pt x="0" y="1633519"/>
                  </a:lnTo>
                  <a:lnTo>
                    <a:pt x="2781692" y="1633519"/>
                  </a:lnTo>
                  <a:lnTo>
                    <a:pt x="2781692" y="0"/>
                  </a:lnTo>
                  <a:close/>
                </a:path>
              </a:pathLst>
            </a:custGeom>
            <a:solidFill>
              <a:srgbClr val="1CADE4">
                <a:alpha val="68238"/>
              </a:srgbClr>
            </a:solidFill>
          </p:spPr>
          <p:txBody>
            <a:bodyPr wrap="square" lIns="0" tIns="0" rIns="0" bIns="0" rtlCol="0"/>
            <a:lstStyle/>
            <a:p>
              <a:endParaRPr sz="1350" dirty="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389772" y="2004170"/>
            <a:ext cx="1406979" cy="736740"/>
          </a:xfrm>
          <a:prstGeom prst="rect">
            <a:avLst/>
          </a:prstGeom>
          <a:ln w="15875">
            <a:solidFill>
              <a:srgbClr val="117EA7"/>
            </a:solidFill>
          </a:ln>
        </p:spPr>
        <p:txBody>
          <a:bodyPr vert="horz" wrap="square" lIns="0" tIns="180975" rIns="0" bIns="0" rtlCol="0">
            <a:spAutoFit/>
          </a:bodyPr>
          <a:lstStyle/>
          <a:p>
            <a:pPr marL="423863" marR="83820" indent="-334804">
              <a:spcBef>
                <a:spcPts val="1425"/>
              </a:spcBef>
            </a:pPr>
            <a:r>
              <a:rPr lang="en-US" b="1" spc="-270" dirty="0">
                <a:solidFill>
                  <a:srgbClr val="FFFFFF"/>
                </a:solidFill>
                <a:latin typeface="Arial"/>
                <a:cs typeface="Arial"/>
              </a:rPr>
              <a:t>GENRE COUNT</a:t>
            </a:r>
            <a:endParaRPr dirty="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5920471" y="234988"/>
            <a:ext cx="1624407" cy="972430"/>
            <a:chOff x="9174110" y="663572"/>
            <a:chExt cx="2813148" cy="1698020"/>
          </a:xfrm>
        </p:grpSpPr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74110" y="663572"/>
              <a:ext cx="2813146" cy="1624114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174112" y="666396"/>
              <a:ext cx="2813146" cy="1695196"/>
            </a:xfrm>
            <a:custGeom>
              <a:avLst/>
              <a:gdLst/>
              <a:ahLst/>
              <a:cxnLst/>
              <a:rect l="l" t="t" r="r" b="b"/>
              <a:pathLst>
                <a:path w="2821304" h="1621789">
                  <a:moveTo>
                    <a:pt x="2820711" y="0"/>
                  </a:moveTo>
                  <a:lnTo>
                    <a:pt x="0" y="0"/>
                  </a:lnTo>
                  <a:lnTo>
                    <a:pt x="0" y="1621289"/>
                  </a:lnTo>
                  <a:lnTo>
                    <a:pt x="2820711" y="1621289"/>
                  </a:lnTo>
                  <a:lnTo>
                    <a:pt x="2820711" y="0"/>
                  </a:lnTo>
                  <a:close/>
                </a:path>
              </a:pathLst>
            </a:custGeom>
            <a:solidFill>
              <a:srgbClr val="1CADE4">
                <a:alpha val="68238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691804" y="527929"/>
            <a:ext cx="1586107" cy="376930"/>
          </a:xfrm>
          <a:prstGeom prst="rect">
            <a:avLst/>
          </a:prstGeom>
          <a:ln w="15875">
            <a:solidFill>
              <a:srgbClr val="117EA7"/>
            </a:solidFill>
          </a:ln>
        </p:spPr>
        <p:txBody>
          <a:bodyPr vert="horz" wrap="square" lIns="0" tIns="26194" rIns="0" bIns="0" rtlCol="0">
            <a:spAutoFit/>
          </a:bodyPr>
          <a:lstStyle/>
          <a:p>
            <a:pPr marL="297180" marR="291465" indent="159068">
              <a:lnSpc>
                <a:spcPct val="100800"/>
              </a:lnSpc>
              <a:spcBef>
                <a:spcPts val="206"/>
              </a:spcBef>
            </a:pPr>
            <a:r>
              <a:rPr lang="en-US" sz="2400" b="1" spc="23" dirty="0">
                <a:solidFill>
                  <a:srgbClr val="FFFFFF"/>
                </a:solidFill>
                <a:latin typeface="Trebuchet MS"/>
                <a:cs typeface="Trebuchet MS"/>
              </a:rPr>
              <a:t>VOTE</a:t>
            </a:r>
            <a:endParaRPr sz="2400" dirty="0">
              <a:latin typeface="Trebuchet MS"/>
              <a:cs typeface="Trebuchet MS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218383" y="255479"/>
            <a:ext cx="1629116" cy="952254"/>
            <a:chOff x="6213020" y="635327"/>
            <a:chExt cx="2767330" cy="1652905"/>
          </a:xfrm>
        </p:grpSpPr>
        <p:pic>
          <p:nvPicPr>
            <p:cNvPr id="40" name="object 4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20218" y="654165"/>
              <a:ext cx="2759577" cy="163351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213020" y="635327"/>
              <a:ext cx="2767330" cy="1652905"/>
            </a:xfrm>
            <a:custGeom>
              <a:avLst/>
              <a:gdLst/>
              <a:ahLst/>
              <a:cxnLst/>
              <a:rect l="l" t="t" r="r" b="b"/>
              <a:pathLst>
                <a:path w="2767329" h="1652905">
                  <a:moveTo>
                    <a:pt x="2766776" y="0"/>
                  </a:moveTo>
                  <a:lnTo>
                    <a:pt x="0" y="0"/>
                  </a:lnTo>
                  <a:lnTo>
                    <a:pt x="0" y="1652358"/>
                  </a:lnTo>
                  <a:lnTo>
                    <a:pt x="2766776" y="1652358"/>
                  </a:lnTo>
                  <a:lnTo>
                    <a:pt x="2766776" y="0"/>
                  </a:lnTo>
                  <a:close/>
                </a:path>
              </a:pathLst>
            </a:custGeom>
            <a:solidFill>
              <a:srgbClr val="1CADE4">
                <a:alpha val="68238"/>
              </a:srgbClr>
            </a:solidFill>
          </p:spPr>
          <p:txBody>
            <a:bodyPr wrap="square" lIns="0" tIns="0" rIns="0" bIns="0" rtlCol="0"/>
            <a:lstStyle/>
            <a:p>
              <a:endParaRPr sz="1350" dirty="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4213672" y="249449"/>
            <a:ext cx="1588309" cy="935352"/>
          </a:xfrm>
          <a:prstGeom prst="rect">
            <a:avLst/>
          </a:prstGeom>
          <a:ln w="15875">
            <a:solidFill>
              <a:srgbClr val="117EA7"/>
            </a:solidFill>
          </a:ln>
        </p:spPr>
        <p:txBody>
          <a:bodyPr vert="horz" wrap="square" lIns="0" tIns="316706" rIns="0" bIns="0" rtlCol="0">
            <a:spAutoFit/>
          </a:bodyPr>
          <a:lstStyle/>
          <a:p>
            <a:pPr marL="249555">
              <a:spcBef>
                <a:spcPts val="2494"/>
              </a:spcBef>
            </a:pPr>
            <a:r>
              <a:rPr lang="en-US" sz="2000" b="1" spc="-199" dirty="0">
                <a:solidFill>
                  <a:srgbClr val="FFFFFF"/>
                </a:solidFill>
                <a:latin typeface="Trebuchet MS"/>
                <a:cs typeface="Trebuchet MS"/>
              </a:rPr>
              <a:t>PRODUCTION BUDGET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44" name="Title 43">
            <a:extLst>
              <a:ext uri="{FF2B5EF4-FFF2-40B4-BE49-F238E27FC236}">
                <a16:creationId xmlns:a16="http://schemas.microsoft.com/office/drawing/2014/main" id="{349FFBB0-6891-4E22-8F24-DC580EDE9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11" y="234988"/>
            <a:ext cx="4048790" cy="1661993"/>
          </a:xfrm>
        </p:spPr>
        <p:txBody>
          <a:bodyPr/>
          <a:lstStyle/>
          <a:p>
            <a:r>
              <a:rPr lang="en-US" sz="3600" dirty="0"/>
              <a:t>Feature Included In The Model</a:t>
            </a:r>
          </a:p>
        </p:txBody>
      </p:sp>
      <p:sp>
        <p:nvSpPr>
          <p:cNvPr id="45" name="object 9">
            <a:extLst>
              <a:ext uri="{FF2B5EF4-FFF2-40B4-BE49-F238E27FC236}">
                <a16:creationId xmlns:a16="http://schemas.microsoft.com/office/drawing/2014/main" id="{75FB0EBE-BEF4-4A76-AAD3-83A65FF91E8C}"/>
              </a:ext>
            </a:extLst>
          </p:cNvPr>
          <p:cNvSpPr/>
          <p:nvPr/>
        </p:nvSpPr>
        <p:spPr>
          <a:xfrm>
            <a:off x="3474895" y="3050343"/>
            <a:ext cx="1431212" cy="959033"/>
          </a:xfrm>
          <a:custGeom>
            <a:avLst/>
            <a:gdLst/>
            <a:ahLst/>
            <a:cxnLst/>
            <a:rect l="l" t="t" r="r" b="b"/>
            <a:pathLst>
              <a:path w="2781935" h="1633854">
                <a:moveTo>
                  <a:pt x="2781693" y="0"/>
                </a:moveTo>
                <a:lnTo>
                  <a:pt x="0" y="0"/>
                </a:lnTo>
                <a:lnTo>
                  <a:pt x="0" y="1633519"/>
                </a:lnTo>
                <a:lnTo>
                  <a:pt x="2781693" y="1633519"/>
                </a:lnTo>
                <a:lnTo>
                  <a:pt x="2781693" y="0"/>
                </a:lnTo>
                <a:close/>
              </a:path>
            </a:pathLst>
          </a:custGeom>
          <a:solidFill>
            <a:srgbClr val="1CADE4">
              <a:alpha val="68238"/>
            </a:srgbClr>
          </a:solid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48" name="object 18">
            <a:extLst>
              <a:ext uri="{FF2B5EF4-FFF2-40B4-BE49-F238E27FC236}">
                <a16:creationId xmlns:a16="http://schemas.microsoft.com/office/drawing/2014/main" id="{D8F14AF7-FE19-4B8D-9320-461962CE4D36}"/>
              </a:ext>
            </a:extLst>
          </p:cNvPr>
          <p:cNvSpPr txBox="1"/>
          <p:nvPr/>
        </p:nvSpPr>
        <p:spPr>
          <a:xfrm>
            <a:off x="5227890" y="3331667"/>
            <a:ext cx="1093394" cy="487153"/>
          </a:xfrm>
          <a:prstGeom prst="rect">
            <a:avLst/>
          </a:prstGeom>
          <a:ln w="15875">
            <a:solidFill>
              <a:srgbClr val="117EA7"/>
            </a:solidFill>
          </a:ln>
        </p:spPr>
        <p:txBody>
          <a:bodyPr vert="horz" wrap="square" lIns="0" tIns="220504" rIns="0" bIns="0" rtlCol="0">
            <a:spAutoFit/>
          </a:bodyPr>
          <a:lstStyle/>
          <a:p>
            <a:pPr marL="810578" marR="146209" indent="-658177">
              <a:lnSpc>
                <a:spcPct val="101899"/>
              </a:lnSpc>
              <a:spcBef>
                <a:spcPts val="1736"/>
              </a:spcBef>
            </a:pPr>
            <a:r>
              <a:rPr lang="en-US" b="1" dirty="0">
                <a:solidFill>
                  <a:srgbClr val="FFFFFF"/>
                </a:solidFill>
                <a:latin typeface="Arial"/>
                <a:cs typeface="Arial"/>
              </a:rPr>
              <a:t>18+</a:t>
            </a:r>
            <a:endParaRPr dirty="0">
              <a:latin typeface="Arial"/>
              <a:cs typeface="Arial"/>
            </a:endParaRPr>
          </a:p>
        </p:txBody>
      </p:sp>
      <p:sp>
        <p:nvSpPr>
          <p:cNvPr id="49" name="object 9">
            <a:extLst>
              <a:ext uri="{FF2B5EF4-FFF2-40B4-BE49-F238E27FC236}">
                <a16:creationId xmlns:a16="http://schemas.microsoft.com/office/drawing/2014/main" id="{38887AE9-469D-4B1B-8539-4B7B68B7752C}"/>
              </a:ext>
            </a:extLst>
          </p:cNvPr>
          <p:cNvSpPr/>
          <p:nvPr/>
        </p:nvSpPr>
        <p:spPr>
          <a:xfrm>
            <a:off x="4976197" y="3039688"/>
            <a:ext cx="1345087" cy="959033"/>
          </a:xfrm>
          <a:custGeom>
            <a:avLst/>
            <a:gdLst/>
            <a:ahLst/>
            <a:cxnLst/>
            <a:rect l="l" t="t" r="r" b="b"/>
            <a:pathLst>
              <a:path w="2781935" h="1633854">
                <a:moveTo>
                  <a:pt x="2781693" y="0"/>
                </a:moveTo>
                <a:lnTo>
                  <a:pt x="0" y="0"/>
                </a:lnTo>
                <a:lnTo>
                  <a:pt x="0" y="1633519"/>
                </a:lnTo>
                <a:lnTo>
                  <a:pt x="2781693" y="1633519"/>
                </a:lnTo>
                <a:lnTo>
                  <a:pt x="2781693" y="0"/>
                </a:lnTo>
                <a:close/>
              </a:path>
            </a:pathLst>
          </a:custGeom>
          <a:solidFill>
            <a:srgbClr val="1CADE4">
              <a:alpha val="68238"/>
            </a:srgbClr>
          </a:solid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50" name="object 18">
            <a:extLst>
              <a:ext uri="{FF2B5EF4-FFF2-40B4-BE49-F238E27FC236}">
                <a16:creationId xmlns:a16="http://schemas.microsoft.com/office/drawing/2014/main" id="{367DEEA8-7E34-439B-ADA7-7F9A52C8B66C}"/>
              </a:ext>
            </a:extLst>
          </p:cNvPr>
          <p:cNvSpPr txBox="1"/>
          <p:nvPr/>
        </p:nvSpPr>
        <p:spPr>
          <a:xfrm>
            <a:off x="3763917" y="3333734"/>
            <a:ext cx="1093394" cy="487153"/>
          </a:xfrm>
          <a:prstGeom prst="rect">
            <a:avLst/>
          </a:prstGeom>
          <a:ln w="15875">
            <a:solidFill>
              <a:srgbClr val="117EA7"/>
            </a:solidFill>
          </a:ln>
        </p:spPr>
        <p:txBody>
          <a:bodyPr vert="horz" wrap="square" lIns="0" tIns="220504" rIns="0" bIns="0" rtlCol="0">
            <a:spAutoFit/>
          </a:bodyPr>
          <a:lstStyle/>
          <a:p>
            <a:pPr marL="810578" marR="146209" indent="-658177">
              <a:lnSpc>
                <a:spcPct val="101899"/>
              </a:lnSpc>
              <a:spcBef>
                <a:spcPts val="1736"/>
              </a:spcBef>
            </a:pPr>
            <a:r>
              <a:rPr lang="en-US" b="1" dirty="0">
                <a:solidFill>
                  <a:srgbClr val="FFFFFF"/>
                </a:solidFill>
                <a:latin typeface="Arial"/>
                <a:cs typeface="Arial"/>
              </a:rPr>
              <a:t>Q4</a:t>
            </a:r>
            <a:endParaRPr dirty="0">
              <a:latin typeface="Arial"/>
              <a:cs typeface="Arial"/>
            </a:endParaRPr>
          </a:p>
        </p:txBody>
      </p:sp>
      <p:sp>
        <p:nvSpPr>
          <p:cNvPr id="51" name="object 9">
            <a:extLst>
              <a:ext uri="{FF2B5EF4-FFF2-40B4-BE49-F238E27FC236}">
                <a16:creationId xmlns:a16="http://schemas.microsoft.com/office/drawing/2014/main" id="{4108FDD4-A747-4B61-B63C-C79A2E0D8DB0}"/>
              </a:ext>
            </a:extLst>
          </p:cNvPr>
          <p:cNvSpPr/>
          <p:nvPr/>
        </p:nvSpPr>
        <p:spPr>
          <a:xfrm>
            <a:off x="6409209" y="3039820"/>
            <a:ext cx="1431212" cy="932861"/>
          </a:xfrm>
          <a:custGeom>
            <a:avLst/>
            <a:gdLst/>
            <a:ahLst/>
            <a:cxnLst/>
            <a:rect l="l" t="t" r="r" b="b"/>
            <a:pathLst>
              <a:path w="2781935" h="1633854">
                <a:moveTo>
                  <a:pt x="2781693" y="0"/>
                </a:moveTo>
                <a:lnTo>
                  <a:pt x="0" y="0"/>
                </a:lnTo>
                <a:lnTo>
                  <a:pt x="0" y="1633519"/>
                </a:lnTo>
                <a:lnTo>
                  <a:pt x="2781693" y="1633519"/>
                </a:lnTo>
                <a:lnTo>
                  <a:pt x="2781693" y="0"/>
                </a:lnTo>
                <a:close/>
              </a:path>
            </a:pathLst>
          </a:custGeom>
          <a:solidFill>
            <a:srgbClr val="1CADE4">
              <a:alpha val="68238"/>
            </a:srgbClr>
          </a:solid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52" name="object 18">
            <a:extLst>
              <a:ext uri="{FF2B5EF4-FFF2-40B4-BE49-F238E27FC236}">
                <a16:creationId xmlns:a16="http://schemas.microsoft.com/office/drawing/2014/main" id="{FE58BD2A-3BC8-431A-81D9-1913C65CA7F3}"/>
              </a:ext>
            </a:extLst>
          </p:cNvPr>
          <p:cNvSpPr txBox="1"/>
          <p:nvPr/>
        </p:nvSpPr>
        <p:spPr>
          <a:xfrm>
            <a:off x="6579904" y="3219038"/>
            <a:ext cx="1093394" cy="487153"/>
          </a:xfrm>
          <a:prstGeom prst="rect">
            <a:avLst/>
          </a:prstGeom>
          <a:ln w="15875">
            <a:solidFill>
              <a:srgbClr val="117EA7"/>
            </a:solidFill>
          </a:ln>
        </p:spPr>
        <p:txBody>
          <a:bodyPr vert="horz" wrap="square" lIns="0" tIns="220504" rIns="0" bIns="0" rtlCol="0">
            <a:spAutoFit/>
          </a:bodyPr>
          <a:lstStyle/>
          <a:p>
            <a:pPr marL="810578" marR="146209" indent="-658177">
              <a:lnSpc>
                <a:spcPct val="101899"/>
              </a:lnSpc>
              <a:spcBef>
                <a:spcPts val="1736"/>
              </a:spcBef>
            </a:pPr>
            <a:r>
              <a:rPr lang="en-US" b="1" dirty="0">
                <a:solidFill>
                  <a:srgbClr val="FFFFFF"/>
                </a:solidFill>
                <a:latin typeface="Arial"/>
                <a:cs typeface="Arial"/>
              </a:rPr>
              <a:t>13-18</a:t>
            </a:r>
            <a:endParaRPr dirty="0">
              <a:latin typeface="Arial"/>
              <a:cs typeface="Arial"/>
            </a:endParaRPr>
          </a:p>
        </p:txBody>
      </p:sp>
      <p:sp>
        <p:nvSpPr>
          <p:cNvPr id="53" name="object 9">
            <a:extLst>
              <a:ext uri="{FF2B5EF4-FFF2-40B4-BE49-F238E27FC236}">
                <a16:creationId xmlns:a16="http://schemas.microsoft.com/office/drawing/2014/main" id="{A959A376-6A00-4F74-8B19-00F3A3F665ED}"/>
              </a:ext>
            </a:extLst>
          </p:cNvPr>
          <p:cNvSpPr/>
          <p:nvPr/>
        </p:nvSpPr>
        <p:spPr>
          <a:xfrm>
            <a:off x="7910967" y="1934687"/>
            <a:ext cx="1233033" cy="959033"/>
          </a:xfrm>
          <a:custGeom>
            <a:avLst/>
            <a:gdLst/>
            <a:ahLst/>
            <a:cxnLst/>
            <a:rect l="l" t="t" r="r" b="b"/>
            <a:pathLst>
              <a:path w="2781935" h="1633854">
                <a:moveTo>
                  <a:pt x="2781693" y="0"/>
                </a:moveTo>
                <a:lnTo>
                  <a:pt x="0" y="0"/>
                </a:lnTo>
                <a:lnTo>
                  <a:pt x="0" y="1633519"/>
                </a:lnTo>
                <a:lnTo>
                  <a:pt x="2781693" y="1633519"/>
                </a:lnTo>
                <a:lnTo>
                  <a:pt x="2781693" y="0"/>
                </a:lnTo>
                <a:close/>
              </a:path>
            </a:pathLst>
          </a:custGeom>
          <a:solidFill>
            <a:srgbClr val="1CADE4">
              <a:alpha val="68238"/>
            </a:srgbClr>
          </a:solidFill>
        </p:spPr>
        <p:txBody>
          <a:bodyPr wrap="square" lIns="0" tIns="0" rIns="0" bIns="0" rtlCol="0"/>
          <a:lstStyle/>
          <a:p>
            <a:endParaRPr sz="1350" dirty="0"/>
          </a:p>
        </p:txBody>
      </p:sp>
      <p:sp>
        <p:nvSpPr>
          <p:cNvPr id="54" name="object 18">
            <a:extLst>
              <a:ext uri="{FF2B5EF4-FFF2-40B4-BE49-F238E27FC236}">
                <a16:creationId xmlns:a16="http://schemas.microsoft.com/office/drawing/2014/main" id="{8B807C71-9951-4275-A2D9-12FA784F8150}"/>
              </a:ext>
            </a:extLst>
          </p:cNvPr>
          <p:cNvSpPr txBox="1"/>
          <p:nvPr/>
        </p:nvSpPr>
        <p:spPr>
          <a:xfrm>
            <a:off x="7769517" y="2096439"/>
            <a:ext cx="1526883" cy="587437"/>
          </a:xfrm>
          <a:prstGeom prst="rect">
            <a:avLst/>
          </a:prstGeom>
          <a:ln w="15875">
            <a:solidFill>
              <a:srgbClr val="117EA7"/>
            </a:solidFill>
          </a:ln>
        </p:spPr>
        <p:txBody>
          <a:bodyPr vert="horz" wrap="square" lIns="0" tIns="220504" rIns="0" bIns="0" rtlCol="0">
            <a:spAutoFit/>
          </a:bodyPr>
          <a:lstStyle/>
          <a:p>
            <a:pPr marL="810578" marR="146209" indent="-658177">
              <a:lnSpc>
                <a:spcPct val="101899"/>
              </a:lnSpc>
              <a:spcBef>
                <a:spcPts val="1736"/>
              </a:spcBef>
            </a:pPr>
            <a:r>
              <a:rPr lang="en-US" sz="1200" b="1" dirty="0">
                <a:solidFill>
                  <a:srgbClr val="FFFFFF"/>
                </a:solidFill>
                <a:latin typeface="Arial"/>
                <a:cs typeface="Arial"/>
              </a:rPr>
              <a:t>SUCCESS ACTOR</a:t>
            </a:r>
            <a:endParaRPr sz="1200" b="1" dirty="0">
              <a:latin typeface="Arial"/>
              <a:cs typeface="Arial"/>
            </a:endParaRPr>
          </a:p>
        </p:txBody>
      </p:sp>
      <p:grpSp>
        <p:nvGrpSpPr>
          <p:cNvPr id="55" name="object 27">
            <a:extLst>
              <a:ext uri="{FF2B5EF4-FFF2-40B4-BE49-F238E27FC236}">
                <a16:creationId xmlns:a16="http://schemas.microsoft.com/office/drawing/2014/main" id="{0321C1AA-452E-4115-B4BA-2B5F09CA240D}"/>
              </a:ext>
            </a:extLst>
          </p:cNvPr>
          <p:cNvGrpSpPr/>
          <p:nvPr/>
        </p:nvGrpSpPr>
        <p:grpSpPr>
          <a:xfrm>
            <a:off x="7935273" y="2979624"/>
            <a:ext cx="1233033" cy="960152"/>
            <a:chOff x="9166678" y="4637347"/>
            <a:chExt cx="2828143" cy="1644868"/>
          </a:xfrm>
        </p:grpSpPr>
        <p:pic>
          <p:nvPicPr>
            <p:cNvPr id="56" name="object 28">
              <a:extLst>
                <a:ext uri="{FF2B5EF4-FFF2-40B4-BE49-F238E27FC236}">
                  <a16:creationId xmlns:a16="http://schemas.microsoft.com/office/drawing/2014/main" id="{6C11A325-47DA-4D93-B0C1-B53CBF887A97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98000" y="4648695"/>
              <a:ext cx="2796821" cy="1633520"/>
            </a:xfrm>
            <a:prstGeom prst="rect">
              <a:avLst/>
            </a:prstGeom>
          </p:spPr>
        </p:pic>
        <p:sp>
          <p:nvSpPr>
            <p:cNvPr id="57" name="object 29">
              <a:extLst>
                <a:ext uri="{FF2B5EF4-FFF2-40B4-BE49-F238E27FC236}">
                  <a16:creationId xmlns:a16="http://schemas.microsoft.com/office/drawing/2014/main" id="{78433116-A88E-498E-936E-FE4882A051CF}"/>
                </a:ext>
              </a:extLst>
            </p:cNvPr>
            <p:cNvSpPr/>
            <p:nvPr/>
          </p:nvSpPr>
          <p:spPr>
            <a:xfrm>
              <a:off x="9166678" y="4637347"/>
              <a:ext cx="2781936" cy="1633520"/>
            </a:xfrm>
            <a:custGeom>
              <a:avLst/>
              <a:gdLst/>
              <a:ahLst/>
              <a:cxnLst/>
              <a:rect l="l" t="t" r="r" b="b"/>
              <a:pathLst>
                <a:path w="2781934" h="1633854">
                  <a:moveTo>
                    <a:pt x="2781692" y="0"/>
                  </a:moveTo>
                  <a:lnTo>
                    <a:pt x="0" y="0"/>
                  </a:lnTo>
                  <a:lnTo>
                    <a:pt x="0" y="1633519"/>
                  </a:lnTo>
                  <a:lnTo>
                    <a:pt x="2781692" y="1633519"/>
                  </a:lnTo>
                  <a:lnTo>
                    <a:pt x="2781692" y="0"/>
                  </a:lnTo>
                  <a:close/>
                </a:path>
              </a:pathLst>
            </a:custGeom>
            <a:solidFill>
              <a:srgbClr val="1CADE4">
                <a:alpha val="68238"/>
              </a:srgbClr>
            </a:solidFill>
          </p:spPr>
          <p:txBody>
            <a:bodyPr wrap="square" lIns="0" tIns="0" rIns="0" bIns="0" rtlCol="0"/>
            <a:lstStyle/>
            <a:p>
              <a:endParaRPr sz="1350" dirty="0"/>
            </a:p>
          </p:txBody>
        </p:sp>
      </p:grpSp>
      <p:sp>
        <p:nvSpPr>
          <p:cNvPr id="59" name="object 18">
            <a:extLst>
              <a:ext uri="{FF2B5EF4-FFF2-40B4-BE49-F238E27FC236}">
                <a16:creationId xmlns:a16="http://schemas.microsoft.com/office/drawing/2014/main" id="{43E08CE1-76DB-4049-A403-F628265FF18D}"/>
              </a:ext>
            </a:extLst>
          </p:cNvPr>
          <p:cNvSpPr txBox="1"/>
          <p:nvPr/>
        </p:nvSpPr>
        <p:spPr>
          <a:xfrm>
            <a:off x="8038825" y="3205593"/>
            <a:ext cx="1093394" cy="457722"/>
          </a:xfrm>
          <a:prstGeom prst="rect">
            <a:avLst/>
          </a:prstGeom>
          <a:ln w="15875">
            <a:solidFill>
              <a:srgbClr val="117EA7"/>
            </a:solidFill>
          </a:ln>
        </p:spPr>
        <p:txBody>
          <a:bodyPr vert="horz" wrap="square" lIns="0" tIns="220504" rIns="0" bIns="0" rtlCol="0">
            <a:spAutoFit/>
          </a:bodyPr>
          <a:lstStyle/>
          <a:p>
            <a:pPr marL="810578" marR="146209" indent="-658177">
              <a:lnSpc>
                <a:spcPct val="101899"/>
              </a:lnSpc>
              <a:spcBef>
                <a:spcPts val="1736"/>
              </a:spcBef>
            </a:pPr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SHORT</a:t>
            </a:r>
            <a:endParaRPr sz="1600" dirty="0">
              <a:latin typeface="Arial"/>
              <a:cs typeface="Arial"/>
            </a:endParaRPr>
          </a:p>
        </p:txBody>
      </p:sp>
      <p:grpSp>
        <p:nvGrpSpPr>
          <p:cNvPr id="60" name="object 27">
            <a:extLst>
              <a:ext uri="{FF2B5EF4-FFF2-40B4-BE49-F238E27FC236}">
                <a16:creationId xmlns:a16="http://schemas.microsoft.com/office/drawing/2014/main" id="{F9D93DCF-1F1E-4729-A81F-ECEC68AE660F}"/>
              </a:ext>
            </a:extLst>
          </p:cNvPr>
          <p:cNvGrpSpPr/>
          <p:nvPr/>
        </p:nvGrpSpPr>
        <p:grpSpPr>
          <a:xfrm>
            <a:off x="142211" y="4100650"/>
            <a:ext cx="1402784" cy="959033"/>
            <a:chOff x="9198000" y="4639264"/>
            <a:chExt cx="2796821" cy="1642951"/>
          </a:xfrm>
        </p:grpSpPr>
        <p:pic>
          <p:nvPicPr>
            <p:cNvPr id="61" name="object 28">
              <a:extLst>
                <a:ext uri="{FF2B5EF4-FFF2-40B4-BE49-F238E27FC236}">
                  <a16:creationId xmlns:a16="http://schemas.microsoft.com/office/drawing/2014/main" id="{C0D200EF-42C3-4043-8839-A99BF831A3AD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98000" y="4648695"/>
              <a:ext cx="2796821" cy="1633520"/>
            </a:xfrm>
            <a:prstGeom prst="rect">
              <a:avLst/>
            </a:prstGeom>
          </p:spPr>
        </p:pic>
        <p:sp>
          <p:nvSpPr>
            <p:cNvPr id="62" name="object 29">
              <a:extLst>
                <a:ext uri="{FF2B5EF4-FFF2-40B4-BE49-F238E27FC236}">
                  <a16:creationId xmlns:a16="http://schemas.microsoft.com/office/drawing/2014/main" id="{64683A31-FBEB-43B3-8E04-FD0071049BBC}"/>
                </a:ext>
              </a:extLst>
            </p:cNvPr>
            <p:cNvSpPr/>
            <p:nvPr/>
          </p:nvSpPr>
          <p:spPr>
            <a:xfrm>
              <a:off x="9205563" y="4639264"/>
              <a:ext cx="2781936" cy="1633520"/>
            </a:xfrm>
            <a:custGeom>
              <a:avLst/>
              <a:gdLst/>
              <a:ahLst/>
              <a:cxnLst/>
              <a:rect l="l" t="t" r="r" b="b"/>
              <a:pathLst>
                <a:path w="2781934" h="1633854">
                  <a:moveTo>
                    <a:pt x="2781692" y="0"/>
                  </a:moveTo>
                  <a:lnTo>
                    <a:pt x="0" y="0"/>
                  </a:lnTo>
                  <a:lnTo>
                    <a:pt x="0" y="1633519"/>
                  </a:lnTo>
                  <a:lnTo>
                    <a:pt x="2781692" y="1633519"/>
                  </a:lnTo>
                  <a:lnTo>
                    <a:pt x="2781692" y="0"/>
                  </a:lnTo>
                  <a:close/>
                </a:path>
              </a:pathLst>
            </a:custGeom>
            <a:solidFill>
              <a:srgbClr val="1CADE4">
                <a:alpha val="68238"/>
              </a:srgbClr>
            </a:solidFill>
          </p:spPr>
          <p:txBody>
            <a:bodyPr wrap="square" lIns="0" tIns="0" rIns="0" bIns="0" rtlCol="0"/>
            <a:lstStyle/>
            <a:p>
              <a:endParaRPr sz="1350" dirty="0"/>
            </a:p>
          </p:txBody>
        </p:sp>
      </p:grpSp>
      <p:sp>
        <p:nvSpPr>
          <p:cNvPr id="63" name="object 18">
            <a:extLst>
              <a:ext uri="{FF2B5EF4-FFF2-40B4-BE49-F238E27FC236}">
                <a16:creationId xmlns:a16="http://schemas.microsoft.com/office/drawing/2014/main" id="{A6A69985-BB82-4059-BF3D-7EB52D01C6EA}"/>
              </a:ext>
            </a:extLst>
          </p:cNvPr>
          <p:cNvSpPr txBox="1"/>
          <p:nvPr/>
        </p:nvSpPr>
        <p:spPr>
          <a:xfrm>
            <a:off x="296906" y="4347856"/>
            <a:ext cx="1093394" cy="457722"/>
          </a:xfrm>
          <a:prstGeom prst="rect">
            <a:avLst/>
          </a:prstGeom>
          <a:ln w="15875">
            <a:solidFill>
              <a:srgbClr val="117EA7"/>
            </a:solidFill>
          </a:ln>
        </p:spPr>
        <p:txBody>
          <a:bodyPr vert="horz" wrap="square" lIns="0" tIns="220504" rIns="0" bIns="0" rtlCol="0">
            <a:spAutoFit/>
          </a:bodyPr>
          <a:lstStyle/>
          <a:p>
            <a:pPr marL="810578" marR="146209" indent="-658177">
              <a:lnSpc>
                <a:spcPct val="101899"/>
              </a:lnSpc>
              <a:spcBef>
                <a:spcPts val="1736"/>
              </a:spcBef>
            </a:pPr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LONG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4" name="Title 43">
            <a:extLst>
              <a:ext uri="{FF2B5EF4-FFF2-40B4-BE49-F238E27FC236}">
                <a16:creationId xmlns:a16="http://schemas.microsoft.com/office/drawing/2014/main" id="{47EA9C18-AF79-4783-BE07-2108B871D516}"/>
              </a:ext>
            </a:extLst>
          </p:cNvPr>
          <p:cNvSpPr txBox="1">
            <a:spLocks/>
          </p:cNvSpPr>
          <p:nvPr/>
        </p:nvSpPr>
        <p:spPr>
          <a:xfrm>
            <a:off x="1989202" y="4292959"/>
            <a:ext cx="2541595" cy="6155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>
            <a:lvl1pPr>
              <a:defRPr sz="10100" b="0" i="0">
                <a:solidFill>
                  <a:srgbClr val="E4BF4D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US" sz="4000" kern="0" dirty="0"/>
              <a:t>TARGET</a:t>
            </a: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041FC8CA-3993-4060-A435-B05BD7F0F961}"/>
              </a:ext>
            </a:extLst>
          </p:cNvPr>
          <p:cNvSpPr/>
          <p:nvPr/>
        </p:nvSpPr>
        <p:spPr>
          <a:xfrm>
            <a:off x="4751412" y="4334920"/>
            <a:ext cx="1402784" cy="470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object 39">
            <a:extLst>
              <a:ext uri="{FF2B5EF4-FFF2-40B4-BE49-F238E27FC236}">
                <a16:creationId xmlns:a16="http://schemas.microsoft.com/office/drawing/2014/main" id="{86D6E2A6-AEFF-4823-B74F-E5F3A571F89E}"/>
              </a:ext>
            </a:extLst>
          </p:cNvPr>
          <p:cNvGrpSpPr/>
          <p:nvPr/>
        </p:nvGrpSpPr>
        <p:grpSpPr>
          <a:xfrm>
            <a:off x="6319812" y="4110115"/>
            <a:ext cx="2747987" cy="952254"/>
            <a:chOff x="6213020" y="635327"/>
            <a:chExt cx="2767330" cy="1652905"/>
          </a:xfrm>
        </p:grpSpPr>
        <p:pic>
          <p:nvPicPr>
            <p:cNvPr id="67" name="object 40">
              <a:extLst>
                <a:ext uri="{FF2B5EF4-FFF2-40B4-BE49-F238E27FC236}">
                  <a16:creationId xmlns:a16="http://schemas.microsoft.com/office/drawing/2014/main" id="{843D06DA-C0CD-4985-997C-55386A6F7100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20218" y="654165"/>
              <a:ext cx="2759577" cy="1633519"/>
            </a:xfrm>
            <a:prstGeom prst="rect">
              <a:avLst/>
            </a:prstGeom>
          </p:spPr>
        </p:pic>
        <p:sp>
          <p:nvSpPr>
            <p:cNvPr id="68" name="object 41">
              <a:extLst>
                <a:ext uri="{FF2B5EF4-FFF2-40B4-BE49-F238E27FC236}">
                  <a16:creationId xmlns:a16="http://schemas.microsoft.com/office/drawing/2014/main" id="{B88F71B2-3420-4444-AC7C-9880FF7B82F5}"/>
                </a:ext>
              </a:extLst>
            </p:cNvPr>
            <p:cNvSpPr/>
            <p:nvPr/>
          </p:nvSpPr>
          <p:spPr>
            <a:xfrm>
              <a:off x="6213020" y="635327"/>
              <a:ext cx="2767330" cy="1652905"/>
            </a:xfrm>
            <a:custGeom>
              <a:avLst/>
              <a:gdLst/>
              <a:ahLst/>
              <a:cxnLst/>
              <a:rect l="l" t="t" r="r" b="b"/>
              <a:pathLst>
                <a:path w="2767329" h="1652905">
                  <a:moveTo>
                    <a:pt x="2766776" y="0"/>
                  </a:moveTo>
                  <a:lnTo>
                    <a:pt x="0" y="0"/>
                  </a:lnTo>
                  <a:lnTo>
                    <a:pt x="0" y="1652358"/>
                  </a:lnTo>
                  <a:lnTo>
                    <a:pt x="2766776" y="1652358"/>
                  </a:lnTo>
                  <a:lnTo>
                    <a:pt x="2766776" y="0"/>
                  </a:lnTo>
                  <a:close/>
                </a:path>
              </a:pathLst>
            </a:custGeom>
            <a:solidFill>
              <a:srgbClr val="1CADE4">
                <a:alpha val="68238"/>
              </a:srgbClr>
            </a:solidFill>
          </p:spPr>
          <p:txBody>
            <a:bodyPr wrap="square" lIns="0" tIns="0" rIns="0" bIns="0" rtlCol="0"/>
            <a:lstStyle/>
            <a:p>
              <a:endParaRPr sz="1350" dirty="0"/>
            </a:p>
          </p:txBody>
        </p:sp>
      </p:grpSp>
      <p:sp>
        <p:nvSpPr>
          <p:cNvPr id="69" name="object 18">
            <a:extLst>
              <a:ext uri="{FF2B5EF4-FFF2-40B4-BE49-F238E27FC236}">
                <a16:creationId xmlns:a16="http://schemas.microsoft.com/office/drawing/2014/main" id="{F95C8C58-C9F6-4160-8368-9E3448FD44CF}"/>
              </a:ext>
            </a:extLst>
          </p:cNvPr>
          <p:cNvSpPr txBox="1"/>
          <p:nvPr/>
        </p:nvSpPr>
        <p:spPr>
          <a:xfrm>
            <a:off x="6374811" y="4112011"/>
            <a:ext cx="2740288" cy="951960"/>
          </a:xfrm>
          <a:prstGeom prst="rect">
            <a:avLst/>
          </a:prstGeom>
          <a:ln w="15875">
            <a:solidFill>
              <a:srgbClr val="117EA7"/>
            </a:solidFill>
          </a:ln>
        </p:spPr>
        <p:txBody>
          <a:bodyPr vert="horz" wrap="square" lIns="0" tIns="220504" rIns="0" bIns="0" rtlCol="0">
            <a:spAutoFit/>
          </a:bodyPr>
          <a:lstStyle/>
          <a:p>
            <a:pPr marL="810578" marR="146209" indent="-658177">
              <a:lnSpc>
                <a:spcPct val="101899"/>
              </a:lnSpc>
              <a:spcBef>
                <a:spcPts val="1736"/>
              </a:spcBef>
            </a:pPr>
            <a:r>
              <a:rPr lang="en-US" sz="2400" b="1" dirty="0">
                <a:solidFill>
                  <a:srgbClr val="FFFFFF"/>
                </a:solidFill>
                <a:latin typeface="Arial"/>
                <a:cs typeface="Arial"/>
              </a:rPr>
              <a:t>WORLDWIDE GROSS</a:t>
            </a:r>
            <a:endParaRPr sz="2400" b="1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DB144E-7448-4FBF-8AC1-668A914F2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0"/>
            <a:ext cx="4876800" cy="51435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2545727B-BD9E-4E3B-A932-2DE4384D53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6200000">
            <a:off x="1150204" y="700741"/>
            <a:ext cx="1661993" cy="3352802"/>
          </a:xfrm>
          <a:prstGeom prst="rect">
            <a:avLst/>
          </a:prstGeom>
        </p:spPr>
        <p:txBody>
          <a:bodyPr vert="vert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165" dirty="0"/>
              <a:t>OLS REGRESSION RESULT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77651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0A2032-C7D7-488D-9E74-37FF0C472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023937"/>
            <a:ext cx="5857875" cy="3095625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368A20FF-4898-426C-AE39-A0FB93F59D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6200000">
            <a:off x="749742" y="792485"/>
            <a:ext cx="1661993" cy="3086923"/>
          </a:xfrm>
          <a:prstGeom prst="rect">
            <a:avLst/>
          </a:prstGeom>
        </p:spPr>
        <p:txBody>
          <a:bodyPr vert="vert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165" dirty="0"/>
              <a:t>TRAINED MODEL RESULTS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804795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4D5C504A-1E95-443B-99AF-8497CA6BDD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6200000">
            <a:off x="1579603" y="611147"/>
            <a:ext cx="1107996" cy="3352802"/>
          </a:xfrm>
          <a:prstGeom prst="rect">
            <a:avLst/>
          </a:prstGeom>
        </p:spPr>
        <p:txBody>
          <a:bodyPr vert="vert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165" dirty="0"/>
              <a:t>FEATURE WORK</a:t>
            </a:r>
            <a:endParaRPr sz="3600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3582F253-4A70-4044-B6B3-CAB500867353}"/>
              </a:ext>
            </a:extLst>
          </p:cNvPr>
          <p:cNvSpPr txBox="1"/>
          <p:nvPr/>
        </p:nvSpPr>
        <p:spPr>
          <a:xfrm>
            <a:off x="5029200" y="1513514"/>
            <a:ext cx="2985135" cy="17004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Regular"/>
                <a:cs typeface="RobotoRegular"/>
              </a:rPr>
              <a:t>Collect more data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Regular"/>
                <a:cs typeface="RobotoRegular"/>
              </a:rPr>
              <a:t>Collect more feature for target (opening weekend, Oscar Awards…)</a:t>
            </a:r>
          </a:p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RobotoRegular"/>
                <a:cs typeface="RobotoRegular"/>
              </a:rPr>
              <a:t>Try different Regression models and pipelines.</a:t>
            </a:r>
            <a:endParaRPr dirty="0">
              <a:solidFill>
                <a:schemeClr val="bg1"/>
              </a:solidFill>
              <a:latin typeface="RobotoRegular"/>
              <a:cs typeface="Roboto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74022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şlık 1">
            <a:extLst>
              <a:ext uri="{FF2B5EF4-FFF2-40B4-BE49-F238E27FC236}">
                <a16:creationId xmlns:a16="http://schemas.microsoft.com/office/drawing/2014/main" id="{4AD4FCCD-C4EA-4E43-A68E-C18FDFA52DEC}"/>
              </a:ext>
            </a:extLst>
          </p:cNvPr>
          <p:cNvSpPr txBox="1">
            <a:spLocks/>
          </p:cNvSpPr>
          <p:nvPr/>
        </p:nvSpPr>
        <p:spPr>
          <a:xfrm>
            <a:off x="1086842" y="133350"/>
            <a:ext cx="7904758" cy="1076914"/>
          </a:xfrm>
          <a:prstGeom prst="rect">
            <a:avLst/>
          </a:prstGeom>
          <a:ln>
            <a:solidFill>
              <a:schemeClr val="accent4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0" tIns="0" rIns="0" bIns="0" anchor="ctr">
            <a:normAutofit/>
          </a:bodyPr>
          <a:lstStyle>
            <a:lvl1pPr algn="l">
              <a:defRPr sz="6000" b="0" i="0">
                <a:solidFill>
                  <a:srgbClr val="E4BF4D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tr-TR" kern="0"/>
              <a:t>Outline</a:t>
            </a:r>
            <a:endParaRPr lang="tr-TR" kern="0" dirty="0"/>
          </a:p>
        </p:txBody>
      </p:sp>
      <p:graphicFrame>
        <p:nvGraphicFramePr>
          <p:cNvPr id="7" name="İçerik Yer Tutucusu 2">
            <a:extLst>
              <a:ext uri="{FF2B5EF4-FFF2-40B4-BE49-F238E27FC236}">
                <a16:creationId xmlns:a16="http://schemas.microsoft.com/office/drawing/2014/main" id="{B3274EBE-C223-4E49-9C2E-2B8C6D2577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933604"/>
              </p:ext>
            </p:extLst>
          </p:nvPr>
        </p:nvGraphicFramePr>
        <p:xfrm>
          <a:off x="1600200" y="1352550"/>
          <a:ext cx="6705600" cy="3352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3674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0024" y="1071522"/>
            <a:ext cx="8144509" cy="4072254"/>
          </a:xfrm>
          <a:custGeom>
            <a:avLst/>
            <a:gdLst/>
            <a:ahLst/>
            <a:cxnLst/>
            <a:rect l="l" t="t" r="r" b="b"/>
            <a:pathLst>
              <a:path w="8144509" h="4072254">
                <a:moveTo>
                  <a:pt x="8143933" y="4071966"/>
                </a:moveTo>
                <a:lnTo>
                  <a:pt x="0" y="4071966"/>
                </a:lnTo>
                <a:lnTo>
                  <a:pt x="4071966" y="0"/>
                </a:lnTo>
                <a:lnTo>
                  <a:pt x="8143933" y="4071966"/>
                </a:lnTo>
                <a:close/>
              </a:path>
            </a:pathLst>
          </a:custGeom>
          <a:solidFill>
            <a:srgbClr val="CFE1F2">
              <a:alpha val="9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90888" y="608213"/>
            <a:ext cx="271768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5" dirty="0"/>
              <a:t>Introduction</a:t>
            </a:r>
            <a:endParaRPr sz="2800" dirty="0"/>
          </a:p>
        </p:txBody>
      </p:sp>
      <p:sp>
        <p:nvSpPr>
          <p:cNvPr id="4" name="object 4"/>
          <p:cNvSpPr txBox="1"/>
          <p:nvPr/>
        </p:nvSpPr>
        <p:spPr>
          <a:xfrm>
            <a:off x="4651285" y="1428750"/>
            <a:ext cx="2985135" cy="25063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spc="-10" dirty="0">
                <a:solidFill>
                  <a:srgbClr val="FFFFFF"/>
                </a:solidFill>
                <a:latin typeface="RobotoRegular"/>
                <a:cs typeface="RobotoRegular"/>
              </a:rPr>
              <a:t>Goal</a:t>
            </a:r>
            <a:endParaRPr sz="1600" dirty="0">
              <a:latin typeface="RobotoRegular"/>
              <a:cs typeface="RobotoRegular"/>
            </a:endParaRPr>
          </a:p>
          <a:p>
            <a:pPr marL="469265" marR="113030" indent="-313055">
              <a:lnSpc>
                <a:spcPct val="102299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lang="en-US" sz="1600" spc="-5" dirty="0">
                <a:solidFill>
                  <a:srgbClr val="FFFFFF"/>
                </a:solidFill>
                <a:latin typeface="RobotoRegular"/>
                <a:cs typeface="RobotoRegular"/>
              </a:rPr>
              <a:t>Predict the IMDB worldwide gross for top 3000 movies.</a:t>
            </a:r>
            <a:endParaRPr sz="1600" dirty="0">
              <a:latin typeface="RobotoRegular"/>
              <a:cs typeface="RobotoRegular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"/>
              <a:buChar char="●"/>
            </a:pPr>
            <a:endParaRPr sz="1600" dirty="0">
              <a:latin typeface="RobotoRegular"/>
              <a:cs typeface="RobotoRegular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600" spc="-10" dirty="0">
                <a:solidFill>
                  <a:srgbClr val="FFFFFF"/>
                </a:solidFill>
                <a:latin typeface="RobotoRegular"/>
                <a:cs typeface="RobotoRegular"/>
              </a:rPr>
              <a:t>Solution</a:t>
            </a:r>
            <a:r>
              <a:rPr sz="1600" spc="-10" dirty="0">
                <a:solidFill>
                  <a:srgbClr val="FFFFFF"/>
                </a:solidFill>
                <a:latin typeface="RobotoRegular"/>
                <a:cs typeface="RobotoRegular"/>
              </a:rPr>
              <a:t>:</a:t>
            </a:r>
            <a:endParaRPr sz="1600" dirty="0">
              <a:latin typeface="RobotoRegular"/>
              <a:cs typeface="RobotoRegular"/>
            </a:endParaRPr>
          </a:p>
          <a:p>
            <a:pPr marL="469265" marR="103505" indent="-313055">
              <a:lnSpc>
                <a:spcPct val="102299"/>
              </a:lnSpc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lang="en-US" sz="1600" spc="-10" dirty="0">
                <a:solidFill>
                  <a:srgbClr val="FFFFFF"/>
                </a:solidFill>
                <a:latin typeface="RobotoRegular"/>
                <a:cs typeface="RobotoRegular"/>
              </a:rPr>
              <a:t>Obtaining and analyzing movie data from IMDB and the-numbers web site with web scrapping method</a:t>
            </a:r>
            <a:r>
              <a:rPr sz="1600" spc="-10" dirty="0">
                <a:solidFill>
                  <a:srgbClr val="FFFFFF"/>
                </a:solidFill>
                <a:latin typeface="RobotoRegular"/>
                <a:cs typeface="RobotoRegular"/>
              </a:rPr>
              <a:t>.</a:t>
            </a:r>
            <a:endParaRPr sz="1600" dirty="0">
              <a:latin typeface="RobotoRegular"/>
              <a:cs typeface="RobotoRegular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20865" y="133350"/>
            <a:ext cx="184666" cy="1434041"/>
          </a:xfrm>
          <a:prstGeom prst="rect">
            <a:avLst/>
          </a:prstGeom>
        </p:spPr>
        <p:txBody>
          <a:bodyPr vert="vert270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200" dirty="0">
                <a:solidFill>
                  <a:srgbClr val="E4BF4D"/>
                </a:solidFill>
                <a:latin typeface="Arial Black"/>
                <a:cs typeface="Arial Black"/>
              </a:rPr>
              <a:t>INT</a:t>
            </a:r>
            <a:r>
              <a:rPr sz="1200" spc="-25" dirty="0">
                <a:solidFill>
                  <a:srgbClr val="E4BF4D"/>
                </a:solidFill>
                <a:latin typeface="Arial Black"/>
                <a:cs typeface="Arial Black"/>
              </a:rPr>
              <a:t>R</a:t>
            </a:r>
            <a:r>
              <a:rPr sz="1200" dirty="0">
                <a:solidFill>
                  <a:srgbClr val="E4BF4D"/>
                </a:solidFill>
                <a:latin typeface="Arial Black"/>
                <a:cs typeface="Arial Black"/>
              </a:rPr>
              <a:t>ODU</a:t>
            </a:r>
            <a:r>
              <a:rPr sz="1200" spc="-15" dirty="0">
                <a:solidFill>
                  <a:srgbClr val="E4BF4D"/>
                </a:solidFill>
                <a:latin typeface="Arial Black"/>
                <a:cs typeface="Arial Black"/>
              </a:rPr>
              <a:t>C</a:t>
            </a:r>
            <a:r>
              <a:rPr sz="1200" dirty="0">
                <a:solidFill>
                  <a:srgbClr val="E4BF4D"/>
                </a:solidFill>
                <a:latin typeface="Arial Black"/>
                <a:cs typeface="Arial Black"/>
              </a:rPr>
              <a:t>TION</a:t>
            </a:r>
            <a:endParaRPr sz="1200" dirty="0">
              <a:latin typeface="Arial Black"/>
              <a:cs typeface="Arial Bl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535007" y="1624925"/>
            <a:ext cx="19050" cy="3453129"/>
          </a:xfrm>
          <a:custGeom>
            <a:avLst/>
            <a:gdLst/>
            <a:ahLst/>
            <a:cxnLst/>
            <a:rect l="l" t="t" r="r" b="b"/>
            <a:pathLst>
              <a:path w="19050" h="3453129">
                <a:moveTo>
                  <a:pt x="0" y="0"/>
                </a:moveTo>
                <a:lnTo>
                  <a:pt x="19049" y="0"/>
                </a:lnTo>
                <a:lnTo>
                  <a:pt x="19049" y="3453117"/>
                </a:lnTo>
                <a:lnTo>
                  <a:pt x="0" y="3453117"/>
                </a:lnTo>
                <a:lnTo>
                  <a:pt x="0" y="0"/>
                </a:lnTo>
                <a:close/>
              </a:path>
            </a:pathLst>
          </a:custGeom>
          <a:solidFill>
            <a:srgbClr val="E4BF4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8F8770-4800-4945-995B-619139662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725" y="2752445"/>
            <a:ext cx="1421929" cy="14257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2732C7-58BD-4158-BA80-43421DA761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72" y="786725"/>
            <a:ext cx="335280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36"/>
            <a:ext cx="4453255" cy="2310765"/>
          </a:xfrm>
          <a:custGeom>
            <a:avLst/>
            <a:gdLst/>
            <a:ahLst/>
            <a:cxnLst/>
            <a:rect l="l" t="t" r="r" b="b"/>
            <a:pathLst>
              <a:path w="4453255" h="2310765">
                <a:moveTo>
                  <a:pt x="2143008" y="2310145"/>
                </a:moveTo>
                <a:lnTo>
                  <a:pt x="0" y="167137"/>
                </a:lnTo>
                <a:lnTo>
                  <a:pt x="0" y="0"/>
                </a:lnTo>
                <a:lnTo>
                  <a:pt x="4453160" y="0"/>
                </a:lnTo>
                <a:lnTo>
                  <a:pt x="2143008" y="2310145"/>
                </a:lnTo>
                <a:close/>
              </a:path>
            </a:pathLst>
          </a:custGeom>
          <a:solidFill>
            <a:srgbClr val="CFE1F2">
              <a:alpha val="9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06013" y="2752844"/>
            <a:ext cx="4781550" cy="2390775"/>
          </a:xfrm>
          <a:custGeom>
            <a:avLst/>
            <a:gdLst/>
            <a:ahLst/>
            <a:cxnLst/>
            <a:rect l="l" t="t" r="r" b="b"/>
            <a:pathLst>
              <a:path w="4781550" h="2390775">
                <a:moveTo>
                  <a:pt x="4781296" y="2390644"/>
                </a:moveTo>
                <a:lnTo>
                  <a:pt x="0" y="2390644"/>
                </a:lnTo>
                <a:lnTo>
                  <a:pt x="2390651" y="0"/>
                </a:lnTo>
                <a:lnTo>
                  <a:pt x="4781296" y="2390644"/>
                </a:lnTo>
                <a:close/>
              </a:path>
            </a:pathLst>
          </a:custGeom>
          <a:solidFill>
            <a:srgbClr val="CFE1F2">
              <a:alpha val="9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49885" y="65129"/>
            <a:ext cx="161583" cy="860877"/>
          </a:xfrm>
          <a:prstGeom prst="rect">
            <a:avLst/>
          </a:prstGeom>
        </p:spPr>
        <p:txBody>
          <a:bodyPr vert="vert270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50" dirty="0">
                <a:solidFill>
                  <a:srgbClr val="E4BF4D"/>
                </a:solidFill>
                <a:latin typeface="Arial Black"/>
                <a:cs typeface="Arial Black"/>
              </a:rPr>
              <a:t>Tech-Slack</a:t>
            </a:r>
            <a:endParaRPr sz="1050" dirty="0">
              <a:latin typeface="Arial Black"/>
              <a:cs typeface="Arial 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44745" y="984473"/>
            <a:ext cx="7620" cy="4159250"/>
          </a:xfrm>
          <a:custGeom>
            <a:avLst/>
            <a:gdLst/>
            <a:ahLst/>
            <a:cxnLst/>
            <a:rect l="l" t="t" r="r" b="b"/>
            <a:pathLst>
              <a:path w="7620" h="4159250">
                <a:moveTo>
                  <a:pt x="7561" y="0"/>
                </a:moveTo>
                <a:lnTo>
                  <a:pt x="0" y="4159016"/>
                </a:lnTo>
              </a:path>
            </a:pathLst>
          </a:custGeom>
          <a:ln w="19049">
            <a:solidFill>
              <a:srgbClr val="E4BF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-4206" y="1078046"/>
            <a:ext cx="1793239" cy="2848152"/>
          </a:xfrm>
          <a:prstGeom prst="rect">
            <a:avLst/>
          </a:prstGeom>
          <a:ln w="19049">
            <a:solidFill>
              <a:srgbClr val="E4BF4D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/>
              <a:cs typeface="Times New Roman"/>
            </a:endParaRPr>
          </a:p>
          <a:p>
            <a:pPr marL="225425" marR="219075" indent="-635" algn="ctr">
              <a:lnSpc>
                <a:spcPct val="113599"/>
              </a:lnSpc>
              <a:spcBef>
                <a:spcPts val="955"/>
              </a:spcBef>
            </a:pPr>
            <a:endParaRPr lang="en-US" sz="1100" spc="-5" dirty="0">
              <a:solidFill>
                <a:srgbClr val="FFFFFF"/>
              </a:solidFill>
              <a:latin typeface="RobotoRegular"/>
              <a:cs typeface="RobotoRegular"/>
            </a:endParaRPr>
          </a:p>
          <a:p>
            <a:pPr marL="225425" marR="219075" indent="-635" algn="ctr">
              <a:lnSpc>
                <a:spcPct val="113599"/>
              </a:lnSpc>
              <a:spcBef>
                <a:spcPts val="955"/>
              </a:spcBef>
            </a:pPr>
            <a:endParaRPr lang="en-US" sz="1100" spc="-5" dirty="0">
              <a:solidFill>
                <a:srgbClr val="FFFFFF"/>
              </a:solidFill>
              <a:latin typeface="RobotoRegular"/>
              <a:cs typeface="RobotoRegular"/>
            </a:endParaRPr>
          </a:p>
          <a:p>
            <a:pPr marL="225425" marR="219075" indent="-635" algn="ctr">
              <a:lnSpc>
                <a:spcPct val="113599"/>
              </a:lnSpc>
              <a:spcBef>
                <a:spcPts val="955"/>
              </a:spcBef>
            </a:pPr>
            <a:r>
              <a:rPr sz="1100" spc="-5" dirty="0">
                <a:solidFill>
                  <a:srgbClr val="FFFFFF"/>
                </a:solidFill>
                <a:latin typeface="RobotoRegular"/>
                <a:cs typeface="RobotoRegular"/>
              </a:rPr>
              <a:t>Data was </a:t>
            </a:r>
            <a:r>
              <a:rPr sz="1100" spc="-10" dirty="0">
                <a:solidFill>
                  <a:srgbClr val="FFFFFF"/>
                </a:solidFill>
                <a:latin typeface="RobotoRegular"/>
                <a:cs typeface="RobotoRegular"/>
              </a:rPr>
              <a:t>scraped  from </a:t>
            </a:r>
            <a:r>
              <a:rPr lang="en-US" sz="1100" spc="-5" dirty="0">
                <a:solidFill>
                  <a:srgbClr val="FFFFFF"/>
                </a:solidFill>
                <a:latin typeface="RobotoRegular"/>
                <a:cs typeface="RobotoRegular"/>
              </a:rPr>
              <a:t>IMDB TOP 3000 Movies</a:t>
            </a:r>
            <a:r>
              <a:rPr lang="en-US" sz="1100" spc="-10" dirty="0">
                <a:solidFill>
                  <a:srgbClr val="FFFFFF"/>
                </a:solidFill>
                <a:latin typeface="RobotoRegular"/>
                <a:cs typeface="RobotoRegular"/>
              </a:rPr>
              <a:t> &amp; the-numbers.com</a:t>
            </a:r>
          </a:p>
          <a:p>
            <a:pPr marL="225425" marR="219075" indent="-635" algn="ctr">
              <a:lnSpc>
                <a:spcPct val="113599"/>
              </a:lnSpc>
              <a:spcBef>
                <a:spcPts val="955"/>
              </a:spcBef>
            </a:pPr>
            <a:endParaRPr sz="1100" dirty="0">
              <a:latin typeface="RobotoRegular"/>
              <a:cs typeface="RobotoRegular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D1DEB0-BC0E-4A59-906B-A9B5A8FC5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0" y="1276350"/>
            <a:ext cx="1391613" cy="5484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0D07E8-8A11-4D43-B899-5209A590C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48" y="2068588"/>
            <a:ext cx="1386171" cy="548446"/>
          </a:xfrm>
          <a:prstGeom prst="rect">
            <a:avLst/>
          </a:prstGeom>
        </p:spPr>
      </p:pic>
      <p:grpSp>
        <p:nvGrpSpPr>
          <p:cNvPr id="25" name="object 15">
            <a:extLst>
              <a:ext uri="{FF2B5EF4-FFF2-40B4-BE49-F238E27FC236}">
                <a16:creationId xmlns:a16="http://schemas.microsoft.com/office/drawing/2014/main" id="{29FFA7BD-B5CC-4313-A462-6C5AFBC303FD}"/>
              </a:ext>
            </a:extLst>
          </p:cNvPr>
          <p:cNvGrpSpPr/>
          <p:nvPr/>
        </p:nvGrpSpPr>
        <p:grpSpPr>
          <a:xfrm>
            <a:off x="2065962" y="958633"/>
            <a:ext cx="5901690" cy="3154847"/>
            <a:chOff x="901623" y="1018047"/>
            <a:chExt cx="5901690" cy="3154847"/>
          </a:xfrm>
        </p:grpSpPr>
        <p:sp>
          <p:nvSpPr>
            <p:cNvPr id="26" name="object 16">
              <a:extLst>
                <a:ext uri="{FF2B5EF4-FFF2-40B4-BE49-F238E27FC236}">
                  <a16:creationId xmlns:a16="http://schemas.microsoft.com/office/drawing/2014/main" id="{D81A0484-3D4A-43DC-B1CA-A65A391C7997}"/>
                </a:ext>
              </a:extLst>
            </p:cNvPr>
            <p:cNvSpPr/>
            <p:nvPr/>
          </p:nvSpPr>
          <p:spPr>
            <a:xfrm>
              <a:off x="1731946" y="2804469"/>
              <a:ext cx="1826895" cy="1368425"/>
            </a:xfrm>
            <a:custGeom>
              <a:avLst/>
              <a:gdLst/>
              <a:ahLst/>
              <a:cxnLst/>
              <a:rect l="l" t="t" r="r" b="b"/>
              <a:pathLst>
                <a:path w="1826895" h="1368425">
                  <a:moveTo>
                    <a:pt x="0" y="0"/>
                  </a:moveTo>
                  <a:lnTo>
                    <a:pt x="0" y="1368097"/>
                  </a:lnTo>
                  <a:lnTo>
                    <a:pt x="1826696" y="1368097"/>
                  </a:lnTo>
                  <a:lnTo>
                    <a:pt x="1826696" y="1130097"/>
                  </a:lnTo>
                </a:path>
              </a:pathLst>
            </a:custGeom>
            <a:ln w="19049">
              <a:solidFill>
                <a:srgbClr val="E4BF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7">
              <a:extLst>
                <a:ext uri="{FF2B5EF4-FFF2-40B4-BE49-F238E27FC236}">
                  <a16:creationId xmlns:a16="http://schemas.microsoft.com/office/drawing/2014/main" id="{15DE5A9A-F75F-4292-8334-6E43DEE53477}"/>
                </a:ext>
              </a:extLst>
            </p:cNvPr>
            <p:cNvSpPr/>
            <p:nvPr/>
          </p:nvSpPr>
          <p:spPr>
            <a:xfrm>
              <a:off x="911148" y="2132170"/>
              <a:ext cx="1641596" cy="6605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8">
              <a:extLst>
                <a:ext uri="{FF2B5EF4-FFF2-40B4-BE49-F238E27FC236}">
                  <a16:creationId xmlns:a16="http://schemas.microsoft.com/office/drawing/2014/main" id="{643CE9CF-87AE-41EE-A568-1EE9E9DE1FE7}"/>
                </a:ext>
              </a:extLst>
            </p:cNvPr>
            <p:cNvSpPr/>
            <p:nvPr/>
          </p:nvSpPr>
          <p:spPr>
            <a:xfrm>
              <a:off x="901623" y="1018047"/>
              <a:ext cx="5901690" cy="3154680"/>
            </a:xfrm>
            <a:custGeom>
              <a:avLst/>
              <a:gdLst/>
              <a:ahLst/>
              <a:cxnLst/>
              <a:rect l="l" t="t" r="r" b="b"/>
              <a:pathLst>
                <a:path w="5901690" h="3154679">
                  <a:moveTo>
                    <a:pt x="2701169" y="1283072"/>
                  </a:moveTo>
                  <a:lnTo>
                    <a:pt x="2701169" y="0"/>
                  </a:lnTo>
                  <a:lnTo>
                    <a:pt x="4320566" y="0"/>
                  </a:lnTo>
                  <a:lnTo>
                    <a:pt x="4320566" y="238174"/>
                  </a:lnTo>
                </a:path>
                <a:path w="5901690" h="3154679">
                  <a:moveTo>
                    <a:pt x="4320616" y="2052095"/>
                  </a:moveTo>
                  <a:lnTo>
                    <a:pt x="4320616" y="3154518"/>
                  </a:lnTo>
                  <a:lnTo>
                    <a:pt x="5901313" y="3154518"/>
                  </a:lnTo>
                  <a:lnTo>
                    <a:pt x="5901313" y="2916394"/>
                  </a:lnTo>
                </a:path>
                <a:path w="5901690" h="3154679">
                  <a:moveTo>
                    <a:pt x="0" y="1104597"/>
                  </a:moveTo>
                  <a:lnTo>
                    <a:pt x="1660646" y="1104597"/>
                  </a:lnTo>
                  <a:lnTo>
                    <a:pt x="1660646" y="1784246"/>
                  </a:lnTo>
                  <a:lnTo>
                    <a:pt x="0" y="1784246"/>
                  </a:lnTo>
                  <a:lnTo>
                    <a:pt x="0" y="1104597"/>
                  </a:lnTo>
                  <a:close/>
                </a:path>
              </a:pathLst>
            </a:custGeom>
            <a:ln w="19049">
              <a:solidFill>
                <a:srgbClr val="E4BF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9">
              <a:extLst>
                <a:ext uri="{FF2B5EF4-FFF2-40B4-BE49-F238E27FC236}">
                  <a16:creationId xmlns:a16="http://schemas.microsoft.com/office/drawing/2014/main" id="{94ADE705-38EC-4E67-AE9F-48A43D7BF582}"/>
                </a:ext>
              </a:extLst>
            </p:cNvPr>
            <p:cNvSpPr/>
            <p:nvPr/>
          </p:nvSpPr>
          <p:spPr>
            <a:xfrm>
              <a:off x="2857240" y="2319674"/>
              <a:ext cx="1489596" cy="5589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11">
            <a:extLst>
              <a:ext uri="{FF2B5EF4-FFF2-40B4-BE49-F238E27FC236}">
                <a16:creationId xmlns:a16="http://schemas.microsoft.com/office/drawing/2014/main" id="{5D500DAC-B4BF-4EEF-99CA-3E15C5221991}"/>
              </a:ext>
            </a:extLst>
          </p:cNvPr>
          <p:cNvSpPr txBox="1"/>
          <p:nvPr/>
        </p:nvSpPr>
        <p:spPr>
          <a:xfrm>
            <a:off x="1855873" y="1042211"/>
            <a:ext cx="1641596" cy="859146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690"/>
              </a:spcBef>
            </a:pPr>
            <a:r>
              <a:rPr sz="1100" spc="-145" dirty="0">
                <a:solidFill>
                  <a:srgbClr val="E4BF4D"/>
                </a:solidFill>
                <a:latin typeface="Arial Black"/>
                <a:cs typeface="Arial Black"/>
              </a:rPr>
              <a:t>Beautifulsoup</a:t>
            </a:r>
            <a:endParaRPr sz="1100" dirty="0">
              <a:latin typeface="Arial Black"/>
              <a:cs typeface="Arial Black"/>
            </a:endParaRPr>
          </a:p>
          <a:p>
            <a:pPr marL="12065" marR="5080" indent="-1270" algn="ctr">
              <a:lnSpc>
                <a:spcPct val="113599"/>
              </a:lnSpc>
              <a:spcBef>
                <a:spcPts val="285"/>
              </a:spcBef>
            </a:pPr>
            <a:r>
              <a:rPr lang="en-US" sz="1100" spc="-10" dirty="0">
                <a:solidFill>
                  <a:srgbClr val="FFFFFF"/>
                </a:solidFill>
                <a:latin typeface="RobotoRegular"/>
                <a:cs typeface="RobotoRegular"/>
              </a:rPr>
              <a:t>Scraped </a:t>
            </a:r>
            <a:r>
              <a:rPr lang="en-US" sz="1100" spc="-5" dirty="0">
                <a:solidFill>
                  <a:srgbClr val="FFFFFF"/>
                </a:solidFill>
                <a:latin typeface="RobotoRegular"/>
                <a:cs typeface="RobotoRegular"/>
              </a:rPr>
              <a:t>data </a:t>
            </a:r>
            <a:r>
              <a:rPr lang="en-US" sz="1100" spc="-10" dirty="0">
                <a:solidFill>
                  <a:srgbClr val="FFFFFF"/>
                </a:solidFill>
                <a:latin typeface="RobotoRegular"/>
                <a:cs typeface="RobotoRegular"/>
              </a:rPr>
              <a:t>from  </a:t>
            </a:r>
            <a:r>
              <a:rPr lang="en-US" sz="11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RobotoRegular"/>
                <a:cs typeface="RobotoRegular"/>
              </a:rPr>
              <a:t>imdb.com &amp; the-numbers.com</a:t>
            </a:r>
            <a:endParaRPr sz="1100" dirty="0">
              <a:latin typeface="RobotoRegular"/>
              <a:cs typeface="RobotoRegular"/>
            </a:endParaRPr>
          </a:p>
        </p:txBody>
      </p:sp>
      <p:sp>
        <p:nvSpPr>
          <p:cNvPr id="31" name="object 13">
            <a:extLst>
              <a:ext uri="{FF2B5EF4-FFF2-40B4-BE49-F238E27FC236}">
                <a16:creationId xmlns:a16="http://schemas.microsoft.com/office/drawing/2014/main" id="{2626FE2E-317D-483D-BB2F-DC0609FE697C}"/>
              </a:ext>
            </a:extLst>
          </p:cNvPr>
          <p:cNvSpPr txBox="1"/>
          <p:nvPr/>
        </p:nvSpPr>
        <p:spPr>
          <a:xfrm>
            <a:off x="3982730" y="2855568"/>
            <a:ext cx="1428115" cy="8610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9530" marR="40005" algn="ctr">
              <a:lnSpc>
                <a:spcPts val="1650"/>
              </a:lnSpc>
              <a:spcBef>
                <a:spcPts val="180"/>
              </a:spcBef>
            </a:pPr>
            <a:r>
              <a:rPr sz="1400" spc="-110" dirty="0">
                <a:solidFill>
                  <a:srgbClr val="E4BF4D"/>
                </a:solidFill>
                <a:latin typeface="Arial Black"/>
                <a:cs typeface="Arial Black"/>
              </a:rPr>
              <a:t>Pandas/</a:t>
            </a:r>
            <a:r>
              <a:rPr sz="1400" spc="-180" dirty="0" err="1">
                <a:solidFill>
                  <a:srgbClr val="E4BF4D"/>
                </a:solidFill>
                <a:latin typeface="Arial Black"/>
                <a:cs typeface="Arial Black"/>
              </a:rPr>
              <a:t>N</a:t>
            </a:r>
            <a:r>
              <a:rPr sz="1400" spc="-50" dirty="0" err="1">
                <a:solidFill>
                  <a:srgbClr val="E4BF4D"/>
                </a:solidFill>
                <a:latin typeface="Arial Black"/>
                <a:cs typeface="Arial Black"/>
              </a:rPr>
              <a:t>umpy</a:t>
            </a:r>
            <a:endParaRPr sz="1400" dirty="0">
              <a:latin typeface="Arial Black"/>
              <a:cs typeface="Arial Black"/>
            </a:endParaRPr>
          </a:p>
          <a:p>
            <a:pPr marL="12700" marR="5080" algn="ctr">
              <a:lnSpc>
                <a:spcPct val="113599"/>
              </a:lnSpc>
              <a:spcBef>
                <a:spcPts val="195"/>
              </a:spcBef>
            </a:pPr>
            <a:r>
              <a:rPr sz="1100" spc="-5" dirty="0">
                <a:solidFill>
                  <a:srgbClr val="FFFFFF"/>
                </a:solidFill>
                <a:latin typeface="RobotoRegular"/>
                <a:cs typeface="RobotoRegular"/>
              </a:rPr>
              <a:t>Used </a:t>
            </a:r>
            <a:r>
              <a:rPr sz="1100" spc="-10" dirty="0">
                <a:solidFill>
                  <a:srgbClr val="FFFFFF"/>
                </a:solidFill>
                <a:latin typeface="RobotoRegular"/>
                <a:cs typeface="RobotoRegular"/>
              </a:rPr>
              <a:t>to </a:t>
            </a:r>
            <a:r>
              <a:rPr sz="1100" spc="-5" dirty="0">
                <a:solidFill>
                  <a:srgbClr val="FFFFFF"/>
                </a:solidFill>
                <a:latin typeface="RobotoRegular"/>
                <a:cs typeface="RobotoRegular"/>
              </a:rPr>
              <a:t>clean,</a:t>
            </a:r>
            <a:r>
              <a:rPr sz="1100" spc="-55" dirty="0">
                <a:solidFill>
                  <a:srgbClr val="FFFFFF"/>
                </a:solidFill>
                <a:latin typeface="RobotoRegular"/>
                <a:cs typeface="RobotoRegular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RobotoRegular"/>
                <a:cs typeface="RobotoRegular"/>
              </a:rPr>
              <a:t>prepare,  </a:t>
            </a:r>
            <a:r>
              <a:rPr sz="1100" spc="-5" dirty="0">
                <a:solidFill>
                  <a:srgbClr val="FFFFFF"/>
                </a:solidFill>
                <a:latin typeface="RobotoRegular"/>
                <a:cs typeface="RobotoRegular"/>
              </a:rPr>
              <a:t>and </a:t>
            </a:r>
            <a:r>
              <a:rPr sz="1100" spc="-10" dirty="0">
                <a:solidFill>
                  <a:srgbClr val="FFFFFF"/>
                </a:solidFill>
                <a:latin typeface="RobotoRegular"/>
                <a:cs typeface="RobotoRegular"/>
              </a:rPr>
              <a:t>explore</a:t>
            </a:r>
            <a:r>
              <a:rPr sz="1100" spc="-25" dirty="0">
                <a:solidFill>
                  <a:srgbClr val="FFFFFF"/>
                </a:solidFill>
                <a:latin typeface="RobotoRegular"/>
                <a:cs typeface="RobotoRegular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RobotoRegular"/>
                <a:cs typeface="RobotoRegular"/>
              </a:rPr>
              <a:t>data</a:t>
            </a:r>
            <a:endParaRPr sz="1100" dirty="0">
              <a:latin typeface="RobotoRegular"/>
              <a:cs typeface="RobotoRegular"/>
            </a:endParaRPr>
          </a:p>
        </p:txBody>
      </p:sp>
      <p:sp>
        <p:nvSpPr>
          <p:cNvPr id="33" name="object 12">
            <a:extLst>
              <a:ext uri="{FF2B5EF4-FFF2-40B4-BE49-F238E27FC236}">
                <a16:creationId xmlns:a16="http://schemas.microsoft.com/office/drawing/2014/main" id="{10F4909F-2558-4B6E-846E-0BDAD782FD4F}"/>
              </a:ext>
            </a:extLst>
          </p:cNvPr>
          <p:cNvSpPr txBox="1">
            <a:spLocks/>
          </p:cNvSpPr>
          <p:nvPr/>
        </p:nvSpPr>
        <p:spPr>
          <a:xfrm>
            <a:off x="5651193" y="1292008"/>
            <a:ext cx="1417320" cy="8610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46990" marR="36830" algn="ctr">
              <a:lnSpc>
                <a:spcPts val="1650"/>
              </a:lnSpc>
              <a:spcBef>
                <a:spcPts val="180"/>
              </a:spcBef>
            </a:pPr>
            <a:r>
              <a:rPr lang="en-US" sz="1400" kern="0" spc="-150" dirty="0" err="1">
                <a:solidFill>
                  <a:srgbClr val="FFC000"/>
                </a:solidFill>
              </a:rPr>
              <a:t>SciKit</a:t>
            </a:r>
            <a:r>
              <a:rPr lang="en-US" sz="1400" kern="0" spc="-150" dirty="0">
                <a:solidFill>
                  <a:srgbClr val="FFC000"/>
                </a:solidFill>
              </a:rPr>
              <a:t>-Learn</a:t>
            </a:r>
            <a:r>
              <a:rPr lang="en-US" sz="1400" kern="0" spc="-254" dirty="0">
                <a:solidFill>
                  <a:srgbClr val="FFC000"/>
                </a:solidFill>
              </a:rPr>
              <a:t> </a:t>
            </a:r>
            <a:r>
              <a:rPr lang="en-US" sz="1400" kern="0" spc="-125" dirty="0">
                <a:solidFill>
                  <a:srgbClr val="FFC000"/>
                </a:solidFill>
              </a:rPr>
              <a:t>and </a:t>
            </a:r>
            <a:r>
              <a:rPr lang="en-US" sz="1400" kern="0" spc="-65" dirty="0">
                <a:solidFill>
                  <a:sysClr val="windowText" lastClr="000000"/>
                </a:solidFill>
              </a:rPr>
              <a:t> </a:t>
            </a:r>
            <a:r>
              <a:rPr lang="en-US" sz="1400" kern="0" spc="-170" dirty="0" err="1">
                <a:solidFill>
                  <a:srgbClr val="FFC000"/>
                </a:solidFill>
              </a:rPr>
              <a:t>statsmodels</a:t>
            </a:r>
            <a:endParaRPr lang="en-US" sz="1400" kern="0" dirty="0">
              <a:solidFill>
                <a:srgbClr val="FFC000"/>
              </a:solidFill>
            </a:endParaRPr>
          </a:p>
          <a:p>
            <a:pPr marL="12065" marR="5080" indent="635" algn="ctr">
              <a:lnSpc>
                <a:spcPct val="113599"/>
              </a:lnSpc>
              <a:spcBef>
                <a:spcPts val="195"/>
              </a:spcBef>
            </a:pPr>
            <a:r>
              <a:rPr lang="en-US" sz="1100" kern="0" spc="-5" dirty="0">
                <a:solidFill>
                  <a:srgbClr val="FFFFFF"/>
                </a:solidFill>
                <a:latin typeface="RobotoRegular"/>
                <a:cs typeface="RobotoRegular"/>
              </a:rPr>
              <a:t>Used </a:t>
            </a:r>
            <a:r>
              <a:rPr lang="en-US" sz="1100" kern="0" spc="-10" dirty="0">
                <a:solidFill>
                  <a:srgbClr val="FFFFFF"/>
                </a:solidFill>
                <a:latin typeface="RobotoRegular"/>
                <a:cs typeface="RobotoRegular"/>
              </a:rPr>
              <a:t>to </a:t>
            </a:r>
            <a:r>
              <a:rPr lang="en-US" sz="1100" kern="0" spc="-5" dirty="0">
                <a:solidFill>
                  <a:srgbClr val="FFFFFF"/>
                </a:solidFill>
                <a:latin typeface="RobotoRegular"/>
                <a:cs typeface="RobotoRegular"/>
              </a:rPr>
              <a:t>build and  </a:t>
            </a:r>
            <a:r>
              <a:rPr lang="en-US" sz="1100" kern="0" spc="-10" dirty="0">
                <a:solidFill>
                  <a:srgbClr val="FFFFFF"/>
                </a:solidFill>
                <a:latin typeface="RobotoRegular"/>
                <a:cs typeface="RobotoRegular"/>
              </a:rPr>
              <a:t>interpret </a:t>
            </a:r>
            <a:r>
              <a:rPr lang="en-US" sz="1100" kern="0" spc="-5" dirty="0">
                <a:solidFill>
                  <a:srgbClr val="FFFFFF"/>
                </a:solidFill>
                <a:latin typeface="RobotoRegular"/>
                <a:cs typeface="RobotoRegular"/>
              </a:rPr>
              <a:t>linear</a:t>
            </a:r>
            <a:r>
              <a:rPr lang="en-US" sz="1100" kern="0" spc="-55" dirty="0">
                <a:solidFill>
                  <a:srgbClr val="FFFFFF"/>
                </a:solidFill>
                <a:latin typeface="RobotoRegular"/>
                <a:cs typeface="RobotoRegular"/>
              </a:rPr>
              <a:t> </a:t>
            </a:r>
            <a:r>
              <a:rPr lang="en-US" sz="1100" kern="0" spc="-5" dirty="0">
                <a:solidFill>
                  <a:srgbClr val="FFFFFF"/>
                </a:solidFill>
                <a:latin typeface="RobotoRegular"/>
                <a:cs typeface="RobotoRegular"/>
              </a:rPr>
              <a:t>models</a:t>
            </a:r>
            <a:endParaRPr lang="en-US" sz="1100" kern="0" dirty="0">
              <a:solidFill>
                <a:sysClr val="windowText" lastClr="000000"/>
              </a:solidFill>
              <a:latin typeface="RobotoRegular"/>
              <a:cs typeface="RobotoRegular"/>
            </a:endParaRPr>
          </a:p>
        </p:txBody>
      </p:sp>
      <p:sp>
        <p:nvSpPr>
          <p:cNvPr id="34" name="object 23">
            <a:extLst>
              <a:ext uri="{FF2B5EF4-FFF2-40B4-BE49-F238E27FC236}">
                <a16:creationId xmlns:a16="http://schemas.microsoft.com/office/drawing/2014/main" id="{DA061E03-62A8-4BBF-88EC-482F9813AA2B}"/>
              </a:ext>
            </a:extLst>
          </p:cNvPr>
          <p:cNvSpPr/>
          <p:nvPr/>
        </p:nvSpPr>
        <p:spPr>
          <a:xfrm>
            <a:off x="5849229" y="2263541"/>
            <a:ext cx="996332" cy="5879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14">
            <a:extLst>
              <a:ext uri="{FF2B5EF4-FFF2-40B4-BE49-F238E27FC236}">
                <a16:creationId xmlns:a16="http://schemas.microsoft.com/office/drawing/2014/main" id="{ADBB4332-E8DE-4A73-9D0F-9D58E987758C}"/>
              </a:ext>
            </a:extLst>
          </p:cNvPr>
          <p:cNvSpPr txBox="1"/>
          <p:nvPr/>
        </p:nvSpPr>
        <p:spPr>
          <a:xfrm>
            <a:off x="7056207" y="2899573"/>
            <a:ext cx="1474470" cy="8610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51765" marR="140970" algn="ctr">
              <a:lnSpc>
                <a:spcPts val="1650"/>
              </a:lnSpc>
              <a:spcBef>
                <a:spcPts val="180"/>
              </a:spcBef>
            </a:pPr>
            <a:r>
              <a:rPr sz="1400" spc="-120" dirty="0">
                <a:solidFill>
                  <a:srgbClr val="E4BF4D"/>
                </a:solidFill>
                <a:latin typeface="Arial Black"/>
                <a:cs typeface="Arial Black"/>
              </a:rPr>
              <a:t>Matplotlib</a:t>
            </a:r>
            <a:r>
              <a:rPr sz="1400" spc="-254" dirty="0">
                <a:solidFill>
                  <a:srgbClr val="E4BF4D"/>
                </a:solidFill>
                <a:latin typeface="Arial Black"/>
                <a:cs typeface="Arial Black"/>
              </a:rPr>
              <a:t> </a:t>
            </a:r>
            <a:r>
              <a:rPr sz="1400" spc="-125" dirty="0">
                <a:solidFill>
                  <a:srgbClr val="E4BF4D"/>
                </a:solidFill>
                <a:latin typeface="Arial Black"/>
                <a:cs typeface="Arial Black"/>
              </a:rPr>
              <a:t>and </a:t>
            </a:r>
            <a:r>
              <a:rPr sz="1400" spc="-65" dirty="0">
                <a:solidFill>
                  <a:srgbClr val="E4BF4D"/>
                </a:solidFill>
                <a:latin typeface="Arial Black"/>
                <a:cs typeface="Arial Black"/>
              </a:rPr>
              <a:t> </a:t>
            </a:r>
            <a:r>
              <a:rPr sz="1400" spc="-160" dirty="0">
                <a:solidFill>
                  <a:srgbClr val="E4BF4D"/>
                </a:solidFill>
                <a:latin typeface="Arial Black"/>
                <a:cs typeface="Arial Black"/>
              </a:rPr>
              <a:t>Seaborn</a:t>
            </a:r>
            <a:endParaRPr sz="1400" dirty="0">
              <a:latin typeface="Arial Black"/>
              <a:cs typeface="Arial Black"/>
            </a:endParaRPr>
          </a:p>
          <a:p>
            <a:pPr marL="12700" marR="5080" algn="ctr">
              <a:lnSpc>
                <a:spcPct val="113599"/>
              </a:lnSpc>
              <a:spcBef>
                <a:spcPts val="195"/>
              </a:spcBef>
            </a:pPr>
            <a:r>
              <a:rPr sz="1100" spc="-10" dirty="0">
                <a:solidFill>
                  <a:srgbClr val="FFFFFF"/>
                </a:solidFill>
                <a:latin typeface="RobotoRegular"/>
                <a:cs typeface="RobotoRegular"/>
              </a:rPr>
              <a:t>Create </a:t>
            </a:r>
            <a:r>
              <a:rPr sz="1100" spc="-5" dirty="0">
                <a:solidFill>
                  <a:srgbClr val="FFFFFF"/>
                </a:solidFill>
                <a:latin typeface="RobotoRegular"/>
                <a:cs typeface="RobotoRegular"/>
              </a:rPr>
              <a:t>visualizations</a:t>
            </a:r>
            <a:r>
              <a:rPr sz="1100" spc="-65" dirty="0">
                <a:solidFill>
                  <a:srgbClr val="FFFFFF"/>
                </a:solidFill>
                <a:latin typeface="RobotoRegular"/>
                <a:cs typeface="RobotoRegular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RobotoRegular"/>
                <a:cs typeface="RobotoRegular"/>
              </a:rPr>
              <a:t>of  </a:t>
            </a:r>
            <a:r>
              <a:rPr sz="1100" spc="-10" dirty="0">
                <a:solidFill>
                  <a:srgbClr val="FFFFFF"/>
                </a:solidFill>
                <a:latin typeface="RobotoRegular"/>
                <a:cs typeface="RobotoRegular"/>
              </a:rPr>
              <a:t>results</a:t>
            </a:r>
            <a:endParaRPr sz="1100" dirty="0">
              <a:latin typeface="RobotoRegular"/>
              <a:cs typeface="RobotoRegular"/>
            </a:endParaRPr>
          </a:p>
        </p:txBody>
      </p:sp>
      <p:sp>
        <p:nvSpPr>
          <p:cNvPr id="36" name="object 25">
            <a:extLst>
              <a:ext uri="{FF2B5EF4-FFF2-40B4-BE49-F238E27FC236}">
                <a16:creationId xmlns:a16="http://schemas.microsoft.com/office/drawing/2014/main" id="{0BEDB532-5801-4290-96C5-21EAF7C19F2B}"/>
              </a:ext>
            </a:extLst>
          </p:cNvPr>
          <p:cNvSpPr/>
          <p:nvPr/>
        </p:nvSpPr>
        <p:spPr>
          <a:xfrm>
            <a:off x="3996670" y="2248194"/>
            <a:ext cx="1540922" cy="550893"/>
          </a:xfrm>
          <a:custGeom>
            <a:avLst/>
            <a:gdLst/>
            <a:ahLst/>
            <a:cxnLst/>
            <a:rect l="l" t="t" r="r" b="b"/>
            <a:pathLst>
              <a:path w="1508759" h="428625">
                <a:moveTo>
                  <a:pt x="0" y="0"/>
                </a:moveTo>
                <a:lnTo>
                  <a:pt x="1508646" y="0"/>
                </a:lnTo>
                <a:lnTo>
                  <a:pt x="1508646" y="428049"/>
                </a:lnTo>
                <a:lnTo>
                  <a:pt x="0" y="4280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E4BF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25">
            <a:extLst>
              <a:ext uri="{FF2B5EF4-FFF2-40B4-BE49-F238E27FC236}">
                <a16:creationId xmlns:a16="http://schemas.microsoft.com/office/drawing/2014/main" id="{5EA63AC2-AD83-42CD-B98B-59325093E826}"/>
              </a:ext>
            </a:extLst>
          </p:cNvPr>
          <p:cNvSpPr/>
          <p:nvPr/>
        </p:nvSpPr>
        <p:spPr>
          <a:xfrm>
            <a:off x="5649899" y="2243714"/>
            <a:ext cx="1319212" cy="746719"/>
          </a:xfrm>
          <a:custGeom>
            <a:avLst/>
            <a:gdLst/>
            <a:ahLst/>
            <a:cxnLst/>
            <a:rect l="l" t="t" r="r" b="b"/>
            <a:pathLst>
              <a:path w="1508759" h="428625">
                <a:moveTo>
                  <a:pt x="0" y="0"/>
                </a:moveTo>
                <a:lnTo>
                  <a:pt x="1508646" y="0"/>
                </a:lnTo>
                <a:lnTo>
                  <a:pt x="1508646" y="428049"/>
                </a:lnTo>
                <a:lnTo>
                  <a:pt x="0" y="42804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E4BF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24">
            <a:extLst>
              <a:ext uri="{FF2B5EF4-FFF2-40B4-BE49-F238E27FC236}">
                <a16:creationId xmlns:a16="http://schemas.microsoft.com/office/drawing/2014/main" id="{40B2EDBB-30F8-4A47-920A-522044CFBAE7}"/>
              </a:ext>
            </a:extLst>
          </p:cNvPr>
          <p:cNvSpPr/>
          <p:nvPr/>
        </p:nvSpPr>
        <p:spPr>
          <a:xfrm>
            <a:off x="7068513" y="2395186"/>
            <a:ext cx="1489596" cy="4089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177790" cy="5143500"/>
          </a:xfrm>
          <a:custGeom>
            <a:avLst/>
            <a:gdLst/>
            <a:ahLst/>
            <a:cxnLst/>
            <a:rect l="l" t="t" r="r" b="b"/>
            <a:pathLst>
              <a:path w="5177790" h="5143500">
                <a:moveTo>
                  <a:pt x="2605495" y="5143489"/>
                </a:moveTo>
                <a:lnTo>
                  <a:pt x="820498" y="5143489"/>
                </a:lnTo>
                <a:lnTo>
                  <a:pt x="0" y="4322991"/>
                </a:lnTo>
                <a:lnTo>
                  <a:pt x="0" y="820498"/>
                </a:lnTo>
                <a:lnTo>
                  <a:pt x="820498" y="0"/>
                </a:lnTo>
                <a:lnTo>
                  <a:pt x="2605494" y="0"/>
                </a:lnTo>
                <a:lnTo>
                  <a:pt x="5177239" y="2571744"/>
                </a:lnTo>
                <a:lnTo>
                  <a:pt x="2605495" y="5143489"/>
                </a:lnTo>
                <a:close/>
              </a:path>
            </a:pathLst>
          </a:custGeom>
          <a:solidFill>
            <a:srgbClr val="CFE1F2">
              <a:alpha val="98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44650" y="1624696"/>
            <a:ext cx="8255" cy="3519170"/>
          </a:xfrm>
          <a:custGeom>
            <a:avLst/>
            <a:gdLst/>
            <a:ahLst/>
            <a:cxnLst/>
            <a:rect l="l" t="t" r="r" b="b"/>
            <a:pathLst>
              <a:path w="8254" h="3519170">
                <a:moveTo>
                  <a:pt x="7657" y="0"/>
                </a:moveTo>
                <a:lnTo>
                  <a:pt x="0" y="3518792"/>
                </a:lnTo>
              </a:path>
            </a:pathLst>
          </a:custGeom>
          <a:ln w="19049">
            <a:solidFill>
              <a:srgbClr val="E4BF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32645" y="977397"/>
            <a:ext cx="612775" cy="612775"/>
          </a:xfrm>
          <a:prstGeom prst="rect">
            <a:avLst/>
          </a:prstGeom>
          <a:solidFill>
            <a:srgbClr val="073662"/>
          </a:solidFill>
          <a:ln w="19049">
            <a:solidFill>
              <a:srgbClr val="E4BF4D"/>
            </a:solidFill>
          </a:ln>
        </p:spPr>
        <p:txBody>
          <a:bodyPr vert="horz" wrap="square" lIns="0" tIns="113030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890"/>
              </a:spcBef>
            </a:pPr>
            <a:r>
              <a:rPr sz="2400" spc="-415" dirty="0">
                <a:solidFill>
                  <a:srgbClr val="E4BF4D"/>
                </a:solidFill>
                <a:latin typeface="Arial Black"/>
                <a:cs typeface="Arial Black"/>
              </a:rPr>
              <a:t>01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9850" y="1569718"/>
            <a:ext cx="2847340" cy="1211580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502920">
              <a:lnSpc>
                <a:spcPct val="100000"/>
              </a:lnSpc>
              <a:spcBef>
                <a:spcPts val="1220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sz="1800" spc="-254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50" dirty="0">
                <a:solidFill>
                  <a:srgbClr val="FFFFFF"/>
                </a:solidFill>
                <a:latin typeface="Arial Black"/>
                <a:cs typeface="Arial Black"/>
              </a:rPr>
              <a:t>Preparation</a:t>
            </a:r>
            <a:endParaRPr sz="1800">
              <a:latin typeface="Arial Black"/>
              <a:cs typeface="Arial Black"/>
            </a:endParaRPr>
          </a:p>
          <a:p>
            <a:pPr marL="325120" indent="-313055">
              <a:lnSpc>
                <a:spcPct val="100000"/>
              </a:lnSpc>
              <a:spcBef>
                <a:spcPts val="685"/>
              </a:spcBef>
              <a:buFont typeface="Arial"/>
              <a:buChar char="●"/>
              <a:tabLst>
                <a:tab pos="325120" algn="l"/>
                <a:tab pos="325755" algn="l"/>
              </a:tabLst>
            </a:pPr>
            <a:r>
              <a:rPr sz="1100" spc="-10" dirty="0">
                <a:solidFill>
                  <a:srgbClr val="FFFFFF"/>
                </a:solidFill>
                <a:latin typeface="RobotoRegular"/>
                <a:cs typeface="RobotoRegular"/>
              </a:rPr>
              <a:t>Scraped </a:t>
            </a:r>
            <a:r>
              <a:rPr sz="1100" spc="-5" dirty="0">
                <a:solidFill>
                  <a:srgbClr val="FFFFFF"/>
                </a:solidFill>
                <a:latin typeface="RobotoRegular"/>
                <a:cs typeface="RobotoRegular"/>
              </a:rPr>
              <a:t>and cleaned </a:t>
            </a:r>
            <a:r>
              <a:rPr sz="1100" spc="-10" dirty="0">
                <a:solidFill>
                  <a:srgbClr val="FFFFFF"/>
                </a:solidFill>
                <a:latin typeface="RobotoRegular"/>
                <a:cs typeface="RobotoRegular"/>
              </a:rPr>
              <a:t>relevant</a:t>
            </a:r>
            <a:r>
              <a:rPr sz="1100" spc="-15" dirty="0">
                <a:solidFill>
                  <a:srgbClr val="FFFFFF"/>
                </a:solidFill>
                <a:latin typeface="RobotoRegular"/>
                <a:cs typeface="RobotoRegular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RobotoRegular"/>
                <a:cs typeface="RobotoRegular"/>
              </a:rPr>
              <a:t>data</a:t>
            </a:r>
            <a:endParaRPr sz="1100">
              <a:latin typeface="RobotoRegular"/>
              <a:cs typeface="RobotoRegular"/>
            </a:endParaRPr>
          </a:p>
          <a:p>
            <a:pPr marL="325120" indent="-313055">
              <a:lnSpc>
                <a:spcPct val="100000"/>
              </a:lnSpc>
              <a:spcBef>
                <a:spcPts val="30"/>
              </a:spcBef>
              <a:buFont typeface="Arial"/>
              <a:buChar char="●"/>
              <a:tabLst>
                <a:tab pos="325120" algn="l"/>
                <a:tab pos="325755" algn="l"/>
              </a:tabLst>
            </a:pPr>
            <a:r>
              <a:rPr sz="1100" spc="-10" dirty="0">
                <a:solidFill>
                  <a:srgbClr val="FFFFFF"/>
                </a:solidFill>
                <a:latin typeface="RobotoRegular"/>
                <a:cs typeface="RobotoRegular"/>
              </a:rPr>
              <a:t>Removed/formatted </a:t>
            </a:r>
            <a:r>
              <a:rPr sz="1100" spc="-5" dirty="0">
                <a:solidFill>
                  <a:srgbClr val="FFFFFF"/>
                </a:solidFill>
                <a:latin typeface="RobotoRegular"/>
                <a:cs typeface="RobotoRegular"/>
              </a:rPr>
              <a:t>data for modeling</a:t>
            </a:r>
            <a:endParaRPr sz="1100">
              <a:latin typeface="RobotoRegular"/>
              <a:cs typeface="RobotoRegular"/>
            </a:endParaRPr>
          </a:p>
          <a:p>
            <a:pPr marL="325120" marR="5080" indent="-313055">
              <a:lnSpc>
                <a:spcPct val="102299"/>
              </a:lnSpc>
              <a:buFont typeface="Arial"/>
              <a:buChar char="●"/>
              <a:tabLst>
                <a:tab pos="325120" algn="l"/>
                <a:tab pos="325755" algn="l"/>
              </a:tabLst>
            </a:pPr>
            <a:r>
              <a:rPr sz="1100" spc="-10" dirty="0">
                <a:solidFill>
                  <a:srgbClr val="FFFFFF"/>
                </a:solidFill>
                <a:latin typeface="RobotoRegular"/>
                <a:cs typeface="RobotoRegular"/>
              </a:rPr>
              <a:t>Created </a:t>
            </a:r>
            <a:r>
              <a:rPr sz="1100" spc="-5" dirty="0">
                <a:solidFill>
                  <a:srgbClr val="FFFFFF"/>
                </a:solidFill>
                <a:latin typeface="RobotoRegular"/>
                <a:cs typeface="RobotoRegular"/>
              </a:rPr>
              <a:t>dummy variables for categorical  </a:t>
            </a:r>
            <a:r>
              <a:rPr sz="1100" spc="-10" dirty="0">
                <a:solidFill>
                  <a:srgbClr val="FFFFFF"/>
                </a:solidFill>
                <a:latin typeface="RobotoRegular"/>
                <a:cs typeface="RobotoRegular"/>
              </a:rPr>
              <a:t>features</a:t>
            </a:r>
            <a:endParaRPr sz="1100">
              <a:latin typeface="RobotoRegular"/>
              <a:cs typeface="RobotoRegular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89138" y="977397"/>
            <a:ext cx="612775" cy="612775"/>
          </a:xfrm>
          <a:prstGeom prst="rect">
            <a:avLst/>
          </a:prstGeom>
          <a:solidFill>
            <a:srgbClr val="073662"/>
          </a:solidFill>
          <a:ln w="19049">
            <a:solidFill>
              <a:srgbClr val="E4BF4D"/>
            </a:solidFill>
          </a:ln>
        </p:spPr>
        <p:txBody>
          <a:bodyPr vert="horz" wrap="square" lIns="0" tIns="113030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890"/>
              </a:spcBef>
            </a:pPr>
            <a:r>
              <a:rPr sz="2400" spc="-345" dirty="0">
                <a:solidFill>
                  <a:srgbClr val="E4BF4D"/>
                </a:solidFill>
                <a:latin typeface="Arial Black"/>
                <a:cs typeface="Arial Black"/>
              </a:rPr>
              <a:t>02</a:t>
            </a:r>
            <a:endParaRPr sz="2400" dirty="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58896" y="3384281"/>
            <a:ext cx="3100070" cy="1030218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694690">
              <a:lnSpc>
                <a:spcPct val="100000"/>
              </a:lnSpc>
              <a:spcBef>
                <a:spcPts val="1220"/>
              </a:spcBef>
            </a:pPr>
            <a:r>
              <a:rPr sz="1800" spc="-180" dirty="0">
                <a:solidFill>
                  <a:srgbClr val="FFFFFF"/>
                </a:solidFill>
                <a:latin typeface="Arial Black"/>
                <a:cs typeface="Arial Black"/>
              </a:rPr>
              <a:t>Modeling</a:t>
            </a:r>
            <a:endParaRPr sz="1800" dirty="0">
              <a:latin typeface="Arial Black"/>
              <a:cs typeface="Arial Black"/>
            </a:endParaRPr>
          </a:p>
          <a:p>
            <a:pPr marL="325120" marR="94615" indent="-313055">
              <a:lnSpc>
                <a:spcPct val="102299"/>
              </a:lnSpc>
              <a:spcBef>
                <a:spcPts val="655"/>
              </a:spcBef>
              <a:buFont typeface="Arial"/>
              <a:buChar char="●"/>
              <a:tabLst>
                <a:tab pos="325120" algn="l"/>
                <a:tab pos="325755" algn="l"/>
              </a:tabLst>
            </a:pPr>
            <a:r>
              <a:rPr sz="1100" spc="-5" dirty="0">
                <a:solidFill>
                  <a:srgbClr val="FFFFFF"/>
                </a:solidFill>
                <a:latin typeface="RobotoRegular"/>
                <a:cs typeface="RobotoRegular"/>
              </a:rPr>
              <a:t>Used </a:t>
            </a:r>
            <a:r>
              <a:rPr sz="1100" spc="-15" dirty="0">
                <a:solidFill>
                  <a:srgbClr val="FFFFFF"/>
                </a:solidFill>
                <a:latin typeface="RobotoRegular"/>
                <a:cs typeface="RobotoRegular"/>
              </a:rPr>
              <a:t>Linear, LASSO</a:t>
            </a:r>
            <a:r>
              <a:rPr lang="en-US" sz="1100" spc="-15" dirty="0">
                <a:solidFill>
                  <a:srgbClr val="FFFFFF"/>
                </a:solidFill>
                <a:latin typeface="RobotoRegular"/>
                <a:cs typeface="RobotoRegular"/>
              </a:rPr>
              <a:t> and</a:t>
            </a:r>
            <a:r>
              <a:rPr sz="1100" spc="-15" dirty="0">
                <a:solidFill>
                  <a:srgbClr val="FFFFFF"/>
                </a:solidFill>
                <a:latin typeface="RobotoRegular"/>
                <a:cs typeface="RobotoRegular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RobotoRegular"/>
                <a:cs typeface="RobotoRegular"/>
              </a:rPr>
              <a:t>Ridge,</a:t>
            </a:r>
            <a:r>
              <a:rPr sz="1100" spc="-10" dirty="0">
                <a:solidFill>
                  <a:srgbClr val="FFFFFF"/>
                </a:solidFill>
                <a:latin typeface="RobotoRegular"/>
                <a:cs typeface="RobotoRegular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RobotoRegular"/>
                <a:cs typeface="RobotoRegular"/>
              </a:rPr>
              <a:t>for analysis</a:t>
            </a:r>
            <a:endParaRPr sz="1100" dirty="0">
              <a:latin typeface="RobotoRegular"/>
              <a:cs typeface="RobotoRegular"/>
            </a:endParaRPr>
          </a:p>
          <a:p>
            <a:pPr marL="325120" marR="5080" indent="-313055">
              <a:lnSpc>
                <a:spcPct val="102299"/>
              </a:lnSpc>
              <a:buFont typeface="Arial"/>
              <a:buChar char="●"/>
              <a:tabLst>
                <a:tab pos="325120" algn="l"/>
                <a:tab pos="325755" algn="l"/>
              </a:tabLst>
            </a:pPr>
            <a:r>
              <a:rPr sz="1100" spc="-5" dirty="0">
                <a:solidFill>
                  <a:srgbClr val="FFFFFF"/>
                </a:solidFill>
                <a:latin typeface="RobotoRegular"/>
                <a:cs typeface="RobotoRegular"/>
              </a:rPr>
              <a:t>Used </a:t>
            </a:r>
            <a:r>
              <a:rPr sz="1100" spc="-10" dirty="0">
                <a:solidFill>
                  <a:srgbClr val="FFFFFF"/>
                </a:solidFill>
                <a:latin typeface="RobotoRegular"/>
                <a:cs typeface="RobotoRegular"/>
              </a:rPr>
              <a:t>cross </a:t>
            </a:r>
            <a:r>
              <a:rPr sz="1100" spc="-5" dirty="0">
                <a:solidFill>
                  <a:srgbClr val="FFFFFF"/>
                </a:solidFill>
                <a:latin typeface="RobotoRegular"/>
                <a:cs typeface="RobotoRegular"/>
              </a:rPr>
              <a:t>validation</a:t>
            </a:r>
            <a:r>
              <a:rPr lang="en-US" sz="1100" spc="-5" dirty="0">
                <a:solidFill>
                  <a:srgbClr val="FFFFFF"/>
                </a:solidFill>
                <a:latin typeface="RobotoRegular"/>
                <a:cs typeface="RobotoRegular"/>
              </a:rPr>
              <a:t>.</a:t>
            </a:r>
            <a:endParaRPr sz="1100" dirty="0">
              <a:latin typeface="RobotoRegular"/>
              <a:cs typeface="RobotoRegular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2645" y="2798469"/>
            <a:ext cx="612775" cy="612775"/>
          </a:xfrm>
          <a:prstGeom prst="rect">
            <a:avLst/>
          </a:prstGeom>
          <a:solidFill>
            <a:srgbClr val="073662"/>
          </a:solidFill>
          <a:ln w="19049">
            <a:solidFill>
              <a:srgbClr val="E4BF4D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980"/>
              </a:spcBef>
            </a:pPr>
            <a:r>
              <a:rPr sz="2400" spc="-335" dirty="0">
                <a:solidFill>
                  <a:srgbClr val="E4BF4D"/>
                </a:solidFill>
                <a:latin typeface="Arial Black"/>
                <a:cs typeface="Arial Black"/>
              </a:rPr>
              <a:t>03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9850" y="3402283"/>
            <a:ext cx="2958465" cy="857542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220"/>
              </a:spcBef>
            </a:pPr>
            <a:r>
              <a:rPr sz="1800" spc="-195" dirty="0">
                <a:solidFill>
                  <a:srgbClr val="FFFFFF"/>
                </a:solidFill>
                <a:latin typeface="Arial Black"/>
                <a:cs typeface="Arial Black"/>
              </a:rPr>
              <a:t>Feature</a:t>
            </a:r>
            <a:r>
              <a:rPr sz="1800" spc="-2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75" dirty="0">
                <a:solidFill>
                  <a:srgbClr val="FFFFFF"/>
                </a:solidFill>
                <a:latin typeface="Arial Black"/>
                <a:cs typeface="Arial Black"/>
              </a:rPr>
              <a:t>Engineering</a:t>
            </a:r>
            <a:endParaRPr sz="1800" dirty="0">
              <a:latin typeface="Arial Black"/>
              <a:cs typeface="Arial Black"/>
            </a:endParaRPr>
          </a:p>
          <a:p>
            <a:pPr marL="325120" marR="215265" indent="-313055">
              <a:lnSpc>
                <a:spcPct val="102299"/>
              </a:lnSpc>
              <a:spcBef>
                <a:spcPts val="655"/>
              </a:spcBef>
              <a:buFont typeface="Arial"/>
              <a:buChar char="●"/>
              <a:tabLst>
                <a:tab pos="325120" algn="l"/>
                <a:tab pos="325755" algn="l"/>
              </a:tabLst>
            </a:pPr>
            <a:r>
              <a:rPr sz="1100" spc="-10" dirty="0">
                <a:solidFill>
                  <a:srgbClr val="FFFFFF"/>
                </a:solidFill>
                <a:latin typeface="RobotoRegular"/>
                <a:cs typeface="RobotoRegular"/>
              </a:rPr>
              <a:t>Found interactions </a:t>
            </a:r>
            <a:r>
              <a:rPr sz="1100" spc="-5" dirty="0">
                <a:solidFill>
                  <a:srgbClr val="FFFFFF"/>
                </a:solidFill>
                <a:latin typeface="RobotoRegular"/>
                <a:cs typeface="RobotoRegular"/>
              </a:rPr>
              <a:t>between </a:t>
            </a:r>
            <a:r>
              <a:rPr lang="en-US" sz="1100" spc="-5" dirty="0">
                <a:solidFill>
                  <a:srgbClr val="FFFFFF"/>
                </a:solidFill>
                <a:latin typeface="RobotoRegular"/>
                <a:cs typeface="RobotoRegular"/>
              </a:rPr>
              <a:t>worldwide gross</a:t>
            </a:r>
            <a:r>
              <a:rPr sz="1100" spc="-5" dirty="0">
                <a:solidFill>
                  <a:srgbClr val="FFFFFF"/>
                </a:solidFill>
                <a:latin typeface="RobotoRegular"/>
                <a:cs typeface="RobotoRegular"/>
              </a:rPr>
              <a:t> based</a:t>
            </a:r>
            <a:r>
              <a:rPr sz="1100" spc="-10" dirty="0">
                <a:solidFill>
                  <a:srgbClr val="FFFFFF"/>
                </a:solidFill>
                <a:latin typeface="RobotoRegular"/>
                <a:cs typeface="RobotoRegular"/>
              </a:rPr>
              <a:t> features</a:t>
            </a:r>
            <a:r>
              <a:rPr lang="en-US" sz="1100" spc="-10" dirty="0">
                <a:solidFill>
                  <a:srgbClr val="FFFFFF"/>
                </a:solidFill>
                <a:latin typeface="RobotoRegular"/>
                <a:cs typeface="RobotoRegular"/>
              </a:rPr>
              <a:t>.</a:t>
            </a:r>
            <a:endParaRPr sz="1100" dirty="0">
              <a:latin typeface="RobotoRegular"/>
              <a:cs typeface="Roboto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89138" y="2809944"/>
            <a:ext cx="612775" cy="612775"/>
          </a:xfrm>
          <a:prstGeom prst="rect">
            <a:avLst/>
          </a:prstGeom>
          <a:solidFill>
            <a:srgbClr val="073662"/>
          </a:solidFill>
          <a:ln w="19049">
            <a:solidFill>
              <a:srgbClr val="E4BF4D"/>
            </a:solidFill>
          </a:ln>
        </p:spPr>
        <p:txBody>
          <a:bodyPr vert="horz" wrap="square" lIns="0" tIns="11303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890"/>
              </a:spcBef>
            </a:pPr>
            <a:r>
              <a:rPr sz="2400" spc="-320" dirty="0">
                <a:solidFill>
                  <a:srgbClr val="E4BF4D"/>
                </a:solidFill>
                <a:latin typeface="Arial Black"/>
                <a:cs typeface="Arial Black"/>
              </a:rPr>
              <a:t>04</a:t>
            </a:r>
            <a:endParaRPr sz="2400" dirty="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31682" y="1624696"/>
            <a:ext cx="2641600" cy="857542"/>
          </a:xfrm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293370">
              <a:lnSpc>
                <a:spcPct val="100000"/>
              </a:lnSpc>
              <a:spcBef>
                <a:spcPts val="1220"/>
              </a:spcBef>
            </a:pPr>
            <a:r>
              <a:rPr sz="1800" spc="-165" dirty="0">
                <a:solidFill>
                  <a:srgbClr val="FFFFFF"/>
                </a:solidFill>
                <a:latin typeface="Arial Black"/>
                <a:cs typeface="Arial Black"/>
              </a:rPr>
              <a:t>Graph </a:t>
            </a:r>
            <a:r>
              <a:rPr sz="1800" spc="-229" dirty="0">
                <a:solidFill>
                  <a:srgbClr val="FFFFFF"/>
                </a:solidFill>
                <a:latin typeface="Arial Black"/>
                <a:cs typeface="Arial Black"/>
              </a:rPr>
              <a:t>+</a:t>
            </a:r>
            <a:r>
              <a:rPr sz="1800" spc="-33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165" dirty="0">
                <a:solidFill>
                  <a:srgbClr val="FFFFFF"/>
                </a:solidFill>
                <a:latin typeface="Arial Black"/>
                <a:cs typeface="Arial Black"/>
              </a:rPr>
              <a:t>Analysis</a:t>
            </a:r>
            <a:endParaRPr sz="1800" dirty="0">
              <a:latin typeface="Arial Black"/>
              <a:cs typeface="Arial Black"/>
            </a:endParaRPr>
          </a:p>
          <a:p>
            <a:pPr marL="325120" marR="5080" indent="-313055">
              <a:lnSpc>
                <a:spcPct val="102299"/>
              </a:lnSpc>
              <a:spcBef>
                <a:spcPts val="655"/>
              </a:spcBef>
              <a:buFont typeface="Arial"/>
              <a:buChar char="●"/>
              <a:tabLst>
                <a:tab pos="325120" algn="l"/>
                <a:tab pos="325755" algn="l"/>
              </a:tabLst>
            </a:pPr>
            <a:r>
              <a:rPr sz="1100" spc="-10" dirty="0">
                <a:solidFill>
                  <a:srgbClr val="FFFFFF"/>
                </a:solidFill>
                <a:latin typeface="RobotoRegular"/>
                <a:cs typeface="RobotoRegular"/>
              </a:rPr>
              <a:t>Created </a:t>
            </a:r>
            <a:r>
              <a:rPr sz="1100" spc="-5" dirty="0">
                <a:solidFill>
                  <a:srgbClr val="FFFFFF"/>
                </a:solidFill>
                <a:latin typeface="RobotoRegular"/>
                <a:cs typeface="RobotoRegular"/>
              </a:rPr>
              <a:t>multiple visualizations of </a:t>
            </a:r>
            <a:r>
              <a:rPr sz="1100" spc="-10" dirty="0">
                <a:solidFill>
                  <a:srgbClr val="FFFFFF"/>
                </a:solidFill>
                <a:latin typeface="RobotoRegular"/>
                <a:cs typeface="RobotoRegular"/>
              </a:rPr>
              <a:t>key  relationships</a:t>
            </a:r>
            <a:endParaRPr sz="1100" dirty="0">
              <a:latin typeface="RobotoRegular"/>
              <a:cs typeface="RobotoRegula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20865" y="477731"/>
            <a:ext cx="232410" cy="1096010"/>
          </a:xfrm>
          <a:prstGeom prst="rect">
            <a:avLst/>
          </a:prstGeom>
        </p:spPr>
        <p:txBody>
          <a:bodyPr vert="vert270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200" spc="-195" dirty="0">
                <a:solidFill>
                  <a:srgbClr val="E4BF4D"/>
                </a:solidFill>
                <a:latin typeface="Arial Black"/>
                <a:cs typeface="Arial Black"/>
              </a:rPr>
              <a:t>METHODOLOGY</a:t>
            </a:r>
            <a:endParaRPr sz="1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6" descr="tablo içeren bir resim&#10;&#10;Açıklama otomatik olarak oluşturuldu">
            <a:extLst>
              <a:ext uri="{FF2B5EF4-FFF2-40B4-BE49-F238E27FC236}">
                <a16:creationId xmlns:a16="http://schemas.microsoft.com/office/drawing/2014/main" id="{60F13532-4204-44ED-ADFA-4AA032AB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111" y="895213"/>
            <a:ext cx="3574932" cy="1714500"/>
          </a:xfrm>
          <a:prstGeom prst="rect">
            <a:avLst/>
          </a:prstGeom>
        </p:spPr>
      </p:pic>
      <p:pic>
        <p:nvPicPr>
          <p:cNvPr id="3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88621D6B-1DE0-4E58-ACED-401E31F25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895350"/>
            <a:ext cx="4842534" cy="1714500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81BD2CC5-601D-4647-872A-C45AFAE206EA}"/>
              </a:ext>
            </a:extLst>
          </p:cNvPr>
          <p:cNvSpPr txBox="1">
            <a:spLocks/>
          </p:cNvSpPr>
          <p:nvPr/>
        </p:nvSpPr>
        <p:spPr>
          <a:xfrm>
            <a:off x="1447800" y="209550"/>
            <a:ext cx="271768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-165" dirty="0">
                <a:solidFill>
                  <a:srgbClr val="FFC000"/>
                </a:solidFill>
              </a:rPr>
              <a:t>IMDB DF</a:t>
            </a:r>
            <a:endParaRPr lang="en-US" sz="2800" kern="0" dirty="0">
              <a:solidFill>
                <a:srgbClr val="FFC000"/>
              </a:solidFill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2DE01E6D-B9DC-44F7-A96D-6A560297C4EB}"/>
              </a:ext>
            </a:extLst>
          </p:cNvPr>
          <p:cNvSpPr txBox="1">
            <a:spLocks/>
          </p:cNvSpPr>
          <p:nvPr/>
        </p:nvSpPr>
        <p:spPr>
          <a:xfrm>
            <a:off x="6337357" y="210235"/>
            <a:ext cx="271768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800" kern="0" spc="-165" dirty="0">
                <a:solidFill>
                  <a:srgbClr val="FFC000"/>
                </a:solidFill>
              </a:rPr>
              <a:t>The-numbers</a:t>
            </a:r>
            <a:r>
              <a:rPr lang="en-US" sz="2800" kern="0" spc="-165" dirty="0">
                <a:solidFill>
                  <a:sysClr val="windowText" lastClr="000000"/>
                </a:solidFill>
              </a:rPr>
              <a:t> </a:t>
            </a:r>
            <a:r>
              <a:rPr lang="en-US" sz="2800" kern="0" spc="-165" dirty="0">
                <a:solidFill>
                  <a:srgbClr val="FFC000"/>
                </a:solidFill>
              </a:rPr>
              <a:t>DF</a:t>
            </a:r>
            <a:endParaRPr lang="en-US" sz="2800" kern="0" dirty="0">
              <a:solidFill>
                <a:srgbClr val="FFC00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86EEBC3A-C2D3-45C2-A721-F01C2F797B67}"/>
              </a:ext>
            </a:extLst>
          </p:cNvPr>
          <p:cNvSpPr/>
          <p:nvPr/>
        </p:nvSpPr>
        <p:spPr>
          <a:xfrm>
            <a:off x="304800" y="653261"/>
            <a:ext cx="228600" cy="20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89523F3-D393-4D29-B09B-20FBF6CF8090}"/>
              </a:ext>
            </a:extLst>
          </p:cNvPr>
          <p:cNvSpPr/>
          <p:nvPr/>
        </p:nvSpPr>
        <p:spPr>
          <a:xfrm>
            <a:off x="7090605" y="811564"/>
            <a:ext cx="228600" cy="20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92589C-795C-4581-9C58-14FB4AC68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105150"/>
            <a:ext cx="5512923" cy="1943100"/>
          </a:xfrm>
          <a:prstGeom prst="rect">
            <a:avLst/>
          </a:prstGeom>
        </p:spPr>
      </p:pic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6ADDDF2A-93B8-4247-9552-C9304A864F55}"/>
              </a:ext>
            </a:extLst>
          </p:cNvPr>
          <p:cNvSpPr/>
          <p:nvPr/>
        </p:nvSpPr>
        <p:spPr>
          <a:xfrm>
            <a:off x="4899547" y="2672143"/>
            <a:ext cx="477754" cy="3595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72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1ED22F72-3FE8-4E18-A2D6-4F308BF19A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14600" y="209550"/>
            <a:ext cx="4343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165" dirty="0"/>
              <a:t>TOP 7 Voted Movies</a:t>
            </a:r>
            <a:endParaRPr sz="2800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F3A354C-8BB7-4DE7-970A-AC41B31EC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0" y="1047750"/>
            <a:ext cx="86287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17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1750710"/>
            <a:ext cx="1788160" cy="34753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World Wide Gross data increases over the years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95400" y="801377"/>
            <a:ext cx="178244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lang="en-US" sz="1800" spc="-190" dirty="0"/>
              <a:t>Worldwide Gross</a:t>
            </a:r>
            <a:r>
              <a:rPr sz="1800" spc="-190" dirty="0"/>
              <a:t> </a:t>
            </a:r>
            <a:r>
              <a:rPr sz="1800" spc="-204" dirty="0"/>
              <a:t>vs.</a:t>
            </a:r>
            <a:r>
              <a:rPr sz="1800" spc="-350" dirty="0"/>
              <a:t> </a:t>
            </a:r>
            <a:r>
              <a:rPr lang="en-US" sz="1800" spc="-155" dirty="0"/>
              <a:t> Year</a:t>
            </a:r>
            <a:endParaRPr sz="1800" dirty="0"/>
          </a:p>
        </p:txBody>
      </p:sp>
      <p:sp>
        <p:nvSpPr>
          <p:cNvPr id="5" name="object 5"/>
          <p:cNvSpPr/>
          <p:nvPr/>
        </p:nvSpPr>
        <p:spPr>
          <a:xfrm>
            <a:off x="8761932" y="1286697"/>
            <a:ext cx="0" cy="3856990"/>
          </a:xfrm>
          <a:custGeom>
            <a:avLst/>
            <a:gdLst/>
            <a:ahLst/>
            <a:cxnLst/>
            <a:rect l="l" t="t" r="r" b="b"/>
            <a:pathLst>
              <a:path h="3856990">
                <a:moveTo>
                  <a:pt x="0" y="0"/>
                </a:moveTo>
                <a:lnTo>
                  <a:pt x="0" y="3856792"/>
                </a:lnTo>
              </a:path>
            </a:pathLst>
          </a:custGeom>
          <a:ln w="19049">
            <a:solidFill>
              <a:srgbClr val="E4BF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632477" y="366603"/>
            <a:ext cx="184666" cy="718185"/>
          </a:xfrm>
          <a:prstGeom prst="rect">
            <a:avLst/>
          </a:prstGeom>
        </p:spPr>
        <p:txBody>
          <a:bodyPr vert="vert270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200" spc="-220" dirty="0">
                <a:solidFill>
                  <a:srgbClr val="E4BF4D"/>
                </a:solidFill>
                <a:latin typeface="Arial Black"/>
                <a:cs typeface="Arial Black"/>
              </a:rPr>
              <a:t>RESULTS</a:t>
            </a:r>
            <a:endParaRPr sz="1200" dirty="0">
              <a:latin typeface="Arial Black"/>
              <a:cs typeface="Arial Black"/>
            </a:endParaRPr>
          </a:p>
        </p:txBody>
      </p:sp>
      <p:pic>
        <p:nvPicPr>
          <p:cNvPr id="7" name="İçerik Yer Tutucusu 5">
            <a:extLst>
              <a:ext uri="{FF2B5EF4-FFF2-40B4-BE49-F238E27FC236}">
                <a16:creationId xmlns:a16="http://schemas.microsoft.com/office/drawing/2014/main" id="{6D726B05-DC86-4F76-8CBD-8922325E5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2114550"/>
            <a:ext cx="3886199" cy="2438893"/>
          </a:xfrm>
          <a:prstGeom prst="rect">
            <a:avLst/>
          </a:prstGeom>
        </p:spPr>
      </p:pic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CD0701A9-F191-468C-A5AA-5DADAD81EA2A}"/>
              </a:ext>
            </a:extLst>
          </p:cNvPr>
          <p:cNvSpPr txBox="1">
            <a:spLocks/>
          </p:cNvSpPr>
          <p:nvPr/>
        </p:nvSpPr>
        <p:spPr>
          <a:xfrm>
            <a:off x="205422" y="4470365"/>
            <a:ext cx="3962400" cy="308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tr-TR" sz="18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1966 			      2019</a:t>
            </a:r>
            <a:endParaRPr lang="tr-TR" sz="1800" dirty="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3B1476D-954B-4170-870D-8415B9511787}"/>
              </a:ext>
            </a:extLst>
          </p:cNvPr>
          <p:cNvSpPr/>
          <p:nvPr/>
        </p:nvSpPr>
        <p:spPr>
          <a:xfrm>
            <a:off x="894080" y="4703248"/>
            <a:ext cx="2153913" cy="237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İçerik Yer Tutucusu 3">
            <a:extLst>
              <a:ext uri="{FF2B5EF4-FFF2-40B4-BE49-F238E27FC236}">
                <a16:creationId xmlns:a16="http://schemas.microsoft.com/office/drawing/2014/main" id="{742F6DDE-DB65-4385-8B0F-D4F7913E8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2114550"/>
            <a:ext cx="4136908" cy="2438893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E8252E14-74A5-46F9-A03A-7F8493AD4CAC}"/>
              </a:ext>
            </a:extLst>
          </p:cNvPr>
          <p:cNvSpPr txBox="1">
            <a:spLocks/>
          </p:cNvSpPr>
          <p:nvPr/>
        </p:nvSpPr>
        <p:spPr>
          <a:xfrm>
            <a:off x="6018732" y="801377"/>
            <a:ext cx="178244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0100" b="0" i="0">
                <a:solidFill>
                  <a:srgbClr val="E4BF4D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R="5080" algn="r">
              <a:spcBef>
                <a:spcPts val="100"/>
              </a:spcBef>
            </a:pPr>
            <a:r>
              <a:rPr lang="en-US" sz="1800" kern="0" spc="-190" dirty="0"/>
              <a:t>Net Profit </a:t>
            </a:r>
            <a:r>
              <a:rPr lang="en-US" sz="1800" kern="0" spc="-204" dirty="0"/>
              <a:t>vs.</a:t>
            </a:r>
            <a:r>
              <a:rPr lang="en-US" sz="1800" kern="0" spc="-350" dirty="0"/>
              <a:t> </a:t>
            </a:r>
            <a:r>
              <a:rPr lang="en-US" sz="1800" kern="0" spc="-155" dirty="0"/>
              <a:t> Year</a:t>
            </a:r>
            <a:endParaRPr lang="en-US" sz="1800" kern="0" dirty="0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1775F3C2-7F56-432B-B275-E84F20C25066}"/>
              </a:ext>
            </a:extLst>
          </p:cNvPr>
          <p:cNvSpPr txBox="1"/>
          <p:nvPr/>
        </p:nvSpPr>
        <p:spPr>
          <a:xfrm>
            <a:off x="4572000" y="1750709"/>
            <a:ext cx="1788160" cy="347531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Net Profit data increases over the years</a:t>
            </a:r>
          </a:p>
        </p:txBody>
      </p:sp>
      <p:sp>
        <p:nvSpPr>
          <p:cNvPr id="13" name="İçerik Yer Tutucusu 2">
            <a:extLst>
              <a:ext uri="{FF2B5EF4-FFF2-40B4-BE49-F238E27FC236}">
                <a16:creationId xmlns:a16="http://schemas.microsoft.com/office/drawing/2014/main" id="{5E7372BA-E401-4615-BA75-45C495FB672C}"/>
              </a:ext>
            </a:extLst>
          </p:cNvPr>
          <p:cNvSpPr txBox="1">
            <a:spLocks/>
          </p:cNvSpPr>
          <p:nvPr/>
        </p:nvSpPr>
        <p:spPr>
          <a:xfrm>
            <a:off x="4769680" y="4470365"/>
            <a:ext cx="3962400" cy="308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tr-TR" sz="1800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1966 			      2019</a:t>
            </a:r>
            <a:endParaRPr lang="tr-TR" sz="1800" dirty="0">
              <a:solidFill>
                <a:schemeClr val="bg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B934EA2-0FA6-4F9A-A156-CF817A1C9699}"/>
              </a:ext>
            </a:extLst>
          </p:cNvPr>
          <p:cNvSpPr/>
          <p:nvPr/>
        </p:nvSpPr>
        <p:spPr>
          <a:xfrm>
            <a:off x="5617412" y="4703248"/>
            <a:ext cx="2153913" cy="237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DEC168-A72A-4D23-86DB-95355B422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09550"/>
            <a:ext cx="5605463" cy="4666791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23C24FB3-D880-4B09-9BBC-8A6C6924AD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6200000">
            <a:off x="62805" y="1234142"/>
            <a:ext cx="2769989" cy="2286000"/>
          </a:xfrm>
          <a:prstGeom prst="rect">
            <a:avLst/>
          </a:prstGeom>
        </p:spPr>
        <p:txBody>
          <a:bodyPr vert="vert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165" dirty="0"/>
              <a:t>TOP WORDS FROM MOVIE TITLE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165084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Words>362</Words>
  <Application>Microsoft Office PowerPoint</Application>
  <PresentationFormat>On-screen Show (16:9)</PresentationFormat>
  <Paragraphs>95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Arial Black</vt:lpstr>
      <vt:lpstr>Calibri</vt:lpstr>
      <vt:lpstr>Cambria</vt:lpstr>
      <vt:lpstr>RobotoRegular</vt:lpstr>
      <vt:lpstr>Times New Roman</vt:lpstr>
      <vt:lpstr>Trebuchet MS</vt:lpstr>
      <vt:lpstr>Verdana</vt:lpstr>
      <vt:lpstr>Office Theme</vt:lpstr>
      <vt:lpstr>A linear regression analysis of IMDB worldwide gross</vt:lpstr>
      <vt:lpstr>PowerPoint Presentation</vt:lpstr>
      <vt:lpstr>Introduction</vt:lpstr>
      <vt:lpstr>PowerPoint Presentation</vt:lpstr>
      <vt:lpstr>PowerPoint Presentation</vt:lpstr>
      <vt:lpstr>PowerPoint Presentation</vt:lpstr>
      <vt:lpstr>TOP 7 Voted Movies</vt:lpstr>
      <vt:lpstr>Worldwide Gross vs.  Year</vt:lpstr>
      <vt:lpstr>TOP WORDS FROM MOVIE TITLE</vt:lpstr>
      <vt:lpstr>Feature Included In The Model</vt:lpstr>
      <vt:lpstr>OLS REGRESSION RESULT</vt:lpstr>
      <vt:lpstr>TRAINED MODEL RESULTS</vt:lpstr>
      <vt:lpstr>FEATURE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linear regression analysis of IMDB worldwide gross</dc:title>
  <cp:lastModifiedBy>Mert Yigitcan</cp:lastModifiedBy>
  <cp:revision>15</cp:revision>
  <dcterms:created xsi:type="dcterms:W3CDTF">2021-12-22T09:17:07Z</dcterms:created>
  <dcterms:modified xsi:type="dcterms:W3CDTF">2021-12-29T04:29:29Z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2021-12-22T00:00:00Z</vt:filetime>
  </property>
</Properties>
</file>